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266" r:id="rId4"/>
    <p:sldId id="265" r:id="rId5"/>
    <p:sldId id="294" r:id="rId6"/>
    <p:sldId id="268" r:id="rId7"/>
    <p:sldId id="270" r:id="rId8"/>
    <p:sldId id="283" r:id="rId9"/>
    <p:sldId id="282" r:id="rId10"/>
    <p:sldId id="297" r:id="rId11"/>
    <p:sldId id="309" r:id="rId12"/>
    <p:sldId id="277" r:id="rId13"/>
    <p:sldId id="299" r:id="rId14"/>
    <p:sldId id="306" r:id="rId15"/>
    <p:sldId id="308" r:id="rId16"/>
    <p:sldId id="261" r:id="rId17"/>
    <p:sldId id="292" r:id="rId18"/>
    <p:sldId id="272" r:id="rId19"/>
    <p:sldId id="295" r:id="rId20"/>
    <p:sldId id="302" r:id="rId21"/>
    <p:sldId id="258" r:id="rId22"/>
    <p:sldId id="285" r:id="rId23"/>
    <p:sldId id="281" r:id="rId24"/>
    <p:sldId id="273" r:id="rId25"/>
    <p:sldId id="259" r:id="rId26"/>
    <p:sldId id="300" r:id="rId27"/>
    <p:sldId id="293" r:id="rId28"/>
    <p:sldId id="287" r:id="rId29"/>
    <p:sldId id="286" r:id="rId30"/>
    <p:sldId id="289" r:id="rId31"/>
    <p:sldId id="260" r:id="rId32"/>
    <p:sldId id="305" r:id="rId33"/>
    <p:sldId id="303" r:id="rId34"/>
    <p:sldId id="296" r:id="rId35"/>
    <p:sldId id="307" r:id="rId3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6"/>
    <p:restoredTop sz="73351"/>
  </p:normalViewPr>
  <p:slideViewPr>
    <p:cSldViewPr snapToGrid="0" snapToObjects="1">
      <p:cViewPr varScale="1">
        <p:scale>
          <a:sx n="30" d="100"/>
          <a:sy n="30" d="100"/>
        </p:scale>
        <p:origin x="13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E16F4-1C60-8345-BDA5-498DBB941107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226C1-9692-FB4E-A2D6-9358DF2D5DA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19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gvesen.no/fag/teknologi/geofag/skred/skredsikring/_attachment/291615?_ts=16f221341c8&amp;download=true&amp;fast_title=Skredsikringsbehov+langs+riks+og+fylkesveg+i+vest+(2019)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gvesen.no/fag/teknologi/geofag/skred/skredsikring/_attachment/291615?_ts=16f221341c8&amp;download=true&amp;fast_title=Skredsikringsbehov+langs+riks+og+fylkesveg+i+vest+(2019)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Fjærland. Foto: Håvard Nesbø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702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Balestrand. Foto: Astri Knudsen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2244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7870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n-NO" sz="1200" dirty="0">
                <a:solidFill>
                  <a:schemeClr val="bg1"/>
                </a:solidFill>
              </a:rPr>
              <a:t>Ras </a:t>
            </a:r>
            <a:r>
              <a:rPr lang="nn-NO" sz="1200" dirty="0" err="1">
                <a:solidFill>
                  <a:schemeClr val="bg1"/>
                </a:solidFill>
              </a:rPr>
              <a:t>ylvisåker</a:t>
            </a:r>
            <a:r>
              <a:rPr lang="nn-NO" sz="1200" dirty="0">
                <a:solidFill>
                  <a:schemeClr val="bg1"/>
                </a:solidFill>
              </a:rPr>
              <a:t> i april 2020. Foto: Svein Jarle Slinde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1200" dirty="0">
                <a:solidFill>
                  <a:schemeClr val="bg1"/>
                </a:solidFill>
              </a:rPr>
              <a:t>Mange </a:t>
            </a:r>
            <a:r>
              <a:rPr lang="nn-NO" sz="1200" dirty="0" err="1">
                <a:solidFill>
                  <a:schemeClr val="bg1"/>
                </a:solidFill>
              </a:rPr>
              <a:t>rasutsatte</a:t>
            </a:r>
            <a:r>
              <a:rPr lang="nn-NO" sz="1200" dirty="0">
                <a:solidFill>
                  <a:schemeClr val="bg1"/>
                </a:solidFill>
              </a:rPr>
              <a:t> veger. Eksempel </a:t>
            </a:r>
            <a:r>
              <a:rPr lang="nn-NO" sz="1200" dirty="0" err="1">
                <a:solidFill>
                  <a:schemeClr val="bg1"/>
                </a:solidFill>
              </a:rPr>
              <a:t>Ylvisåker</a:t>
            </a:r>
            <a:r>
              <a:rPr lang="nn-NO" sz="1200" dirty="0">
                <a:solidFill>
                  <a:schemeClr val="bg1"/>
                </a:solidFill>
              </a:rPr>
              <a:t> i mars.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1200" dirty="0">
                <a:solidFill>
                  <a:schemeClr val="bg1"/>
                </a:solidFill>
              </a:rPr>
              <a:t>Vikafjellet mest vinterstengde vegen i landet, tross «heilårsope».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1200" dirty="0">
                <a:solidFill>
                  <a:schemeClr val="bg1"/>
                </a:solidFill>
              </a:rPr>
              <a:t>Strekninga Sogndal-Hella er ein riksveg, med standar langt unna 8,5 meter vegbreidde med gul midtstripe.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1200" dirty="0" err="1">
                <a:solidFill>
                  <a:schemeClr val="bg1"/>
                </a:solidFill>
              </a:rPr>
              <a:t>Fergetilbod</a:t>
            </a:r>
            <a:r>
              <a:rPr lang="nn-NO" sz="1200" dirty="0">
                <a:solidFill>
                  <a:schemeClr val="bg1"/>
                </a:solidFill>
              </a:rPr>
              <a:t> på riksveg: avgangar ikkje tilstrekkeleg som pendlarveg.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1200" dirty="0">
                <a:solidFill>
                  <a:schemeClr val="bg1"/>
                </a:solidFill>
              </a:rPr>
              <a:t>Vestland fylke med etterslep på vedlikehald på </a:t>
            </a:r>
            <a:r>
              <a:rPr lang="nn-NO" sz="1200" b="1" dirty="0">
                <a:solidFill>
                  <a:schemeClr val="bg1"/>
                </a:solidFill>
              </a:rPr>
              <a:t>12 milliardar kroner.</a:t>
            </a:r>
            <a:endParaRPr lang="nb-NO" sz="1200" b="1" dirty="0">
              <a:solidFill>
                <a:schemeClr val="bg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3301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n-NO" sz="1200" dirty="0">
                <a:solidFill>
                  <a:schemeClr val="bg1"/>
                </a:solidFill>
              </a:rPr>
              <a:t>Ras </a:t>
            </a:r>
            <a:r>
              <a:rPr lang="nn-NO" sz="1200" dirty="0" err="1">
                <a:solidFill>
                  <a:schemeClr val="bg1"/>
                </a:solidFill>
              </a:rPr>
              <a:t>ylvisåker</a:t>
            </a:r>
            <a:r>
              <a:rPr lang="nn-NO" sz="1200" dirty="0">
                <a:solidFill>
                  <a:schemeClr val="bg1"/>
                </a:solidFill>
              </a:rPr>
              <a:t> i april 2020. Foto: Svein Jarle Slinde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8276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Bilde 1: </a:t>
            </a:r>
            <a:r>
              <a:rPr lang="nn-NO" dirty="0" err="1"/>
              <a:t>Fv</a:t>
            </a:r>
            <a:r>
              <a:rPr lang="nn-NO" dirty="0"/>
              <a:t>. 337 Veitastrond, Ugulsvik 2014. Foto: Jens Tveit, Statens vegvesen </a:t>
            </a:r>
          </a:p>
          <a:p>
            <a:endParaRPr lang="nn-NO" dirty="0"/>
          </a:p>
          <a:p>
            <a:r>
              <a:rPr lang="nb-NO" dirty="0">
                <a:hlinkClick r:id="rId3"/>
              </a:rPr>
              <a:t>Skredsikringsbehov langs riks og fylkesveg i vest (2019).pdf</a:t>
            </a:r>
            <a:endParaRPr lang="nb-NO" dirty="0"/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Over 300 skredpunkt på </a:t>
            </a:r>
            <a:r>
              <a:rPr lang="nb-NO" sz="1200" dirty="0" err="1"/>
              <a:t>fylkesvegar</a:t>
            </a:r>
            <a:r>
              <a:rPr lang="nb-NO" sz="1200" dirty="0"/>
              <a:t> i Sogn og Fjordane. </a:t>
            </a:r>
            <a:r>
              <a:rPr lang="nb-NO" sz="1200" dirty="0" err="1"/>
              <a:t>Høgaste</a:t>
            </a:r>
            <a:r>
              <a:rPr lang="nb-NO" sz="1200" dirty="0"/>
              <a:t> i Region Vest. Rogaland 69 og Hordaland 220.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Statens Vegvesen oppsummerer: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 dirty="0"/>
              <a:t>«Skred og skredfare har </a:t>
            </a:r>
            <a:r>
              <a:rPr lang="nb-NO" sz="1200" i="1" dirty="0" err="1"/>
              <a:t>innverknad</a:t>
            </a:r>
            <a:r>
              <a:rPr lang="nb-NO" sz="1200" i="1" dirty="0"/>
              <a:t> på både lokalbefolkning og næringsliv. </a:t>
            </a:r>
            <a:r>
              <a:rPr lang="nb-NO" sz="1200" i="1" dirty="0" err="1"/>
              <a:t>Trafikantane</a:t>
            </a:r>
            <a:r>
              <a:rPr lang="nb-NO" sz="1200" i="1" dirty="0"/>
              <a:t> som er avhengige av å </a:t>
            </a:r>
            <a:r>
              <a:rPr lang="nb-NO" sz="1200" i="1" dirty="0" err="1"/>
              <a:t>ferdast</a:t>
            </a:r>
            <a:r>
              <a:rPr lang="nb-NO" sz="1200" i="1" dirty="0"/>
              <a:t> på </a:t>
            </a:r>
            <a:r>
              <a:rPr lang="nb-NO" sz="1200" i="1" dirty="0" err="1"/>
              <a:t>dei</a:t>
            </a:r>
            <a:r>
              <a:rPr lang="nb-NO" sz="1200" i="1" dirty="0"/>
              <a:t> </a:t>
            </a:r>
            <a:r>
              <a:rPr lang="nb-NO" sz="1200" i="1" dirty="0" err="1"/>
              <a:t>skredutsette</a:t>
            </a:r>
            <a:r>
              <a:rPr lang="nb-NO" sz="1200" i="1" dirty="0"/>
              <a:t> </a:t>
            </a:r>
            <a:r>
              <a:rPr lang="nb-NO" sz="1200" i="1" dirty="0" err="1"/>
              <a:t>vegane</a:t>
            </a:r>
            <a:r>
              <a:rPr lang="nb-NO" sz="1200" i="1" dirty="0"/>
              <a:t> føler ofte frykt, og skredfaren skaper </a:t>
            </a:r>
            <a:r>
              <a:rPr lang="nb-NO" sz="1200" i="1" dirty="0" err="1"/>
              <a:t>mykje</a:t>
            </a:r>
            <a:r>
              <a:rPr lang="nb-NO" sz="1200" i="1" dirty="0"/>
              <a:t> uro i lokalsamfunna. Skred og skredfare gir </a:t>
            </a:r>
            <a:r>
              <a:rPr lang="nb-NO" sz="1200" i="1" dirty="0" err="1"/>
              <a:t>upåliteleg</a:t>
            </a:r>
            <a:r>
              <a:rPr lang="nb-NO" sz="1200" i="1" dirty="0"/>
              <a:t> framkomst og </a:t>
            </a:r>
            <a:r>
              <a:rPr lang="nb-NO" sz="1200" i="1" dirty="0" err="1"/>
              <a:t>stengde</a:t>
            </a:r>
            <a:r>
              <a:rPr lang="nb-NO" sz="1200" i="1" dirty="0"/>
              <a:t> </a:t>
            </a:r>
            <a:r>
              <a:rPr lang="nb-NO" sz="1200" i="1" dirty="0" err="1"/>
              <a:t>vegar</a:t>
            </a:r>
            <a:r>
              <a:rPr lang="nb-NO" sz="1200" i="1" dirty="0"/>
              <a:t>. Tendensen </a:t>
            </a:r>
            <a:r>
              <a:rPr lang="nb-NO" sz="1200" i="1" dirty="0" err="1"/>
              <a:t>dei</a:t>
            </a:r>
            <a:r>
              <a:rPr lang="nb-NO" sz="1200" i="1" dirty="0"/>
              <a:t> siste åra har </a:t>
            </a:r>
            <a:r>
              <a:rPr lang="nb-NO" sz="1200" i="1" dirty="0" err="1"/>
              <a:t>vore</a:t>
            </a:r>
            <a:r>
              <a:rPr lang="nb-NO" sz="1200" i="1" dirty="0"/>
              <a:t> at både </a:t>
            </a:r>
            <a:r>
              <a:rPr lang="nb-NO" sz="1200" i="1" dirty="0" err="1"/>
              <a:t>trafikantar</a:t>
            </a:r>
            <a:r>
              <a:rPr lang="nb-NO" sz="1200" i="1" dirty="0"/>
              <a:t> og næringsliv er </a:t>
            </a:r>
            <a:r>
              <a:rPr lang="nb-NO" sz="1200" i="1" dirty="0" err="1"/>
              <a:t>meir</a:t>
            </a:r>
            <a:r>
              <a:rPr lang="nb-NO" sz="1200" i="1" dirty="0"/>
              <a:t> avhengige av, og stiller </a:t>
            </a:r>
            <a:r>
              <a:rPr lang="nb-NO" sz="1200" i="1" dirty="0" err="1"/>
              <a:t>høgare</a:t>
            </a:r>
            <a:r>
              <a:rPr lang="nb-NO" sz="1200" i="1" dirty="0"/>
              <a:t> krav til det norske vegnettet. </a:t>
            </a:r>
            <a:r>
              <a:rPr lang="nb-NO" sz="1200" i="1" dirty="0" err="1"/>
              <a:t>Jamleg</a:t>
            </a:r>
            <a:r>
              <a:rPr lang="nb-NO" sz="1200" i="1" dirty="0"/>
              <a:t> skjer det også skredulykker som fører til dødsfall og varige </a:t>
            </a:r>
            <a:r>
              <a:rPr lang="nb-NO" sz="1200" i="1" dirty="0" err="1"/>
              <a:t>personskadar</a:t>
            </a:r>
            <a:r>
              <a:rPr lang="nb-NO" sz="1200" i="1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 dirty="0" err="1"/>
              <a:t>Skredutsette</a:t>
            </a:r>
            <a:r>
              <a:rPr lang="nb-NO" sz="1200" i="1" dirty="0"/>
              <a:t> </a:t>
            </a:r>
            <a:r>
              <a:rPr lang="nb-NO" sz="1200" i="1" dirty="0" err="1"/>
              <a:t>vegar</a:t>
            </a:r>
            <a:r>
              <a:rPr lang="nb-NO" sz="1200" i="1" dirty="0"/>
              <a:t> i distrikta er ofte spesielt sårbare fordi det </a:t>
            </a:r>
            <a:r>
              <a:rPr lang="nb-NO" sz="1200" i="1" dirty="0" err="1"/>
              <a:t>manglar</a:t>
            </a:r>
            <a:r>
              <a:rPr lang="nb-NO" sz="1200" i="1" dirty="0"/>
              <a:t> gode </a:t>
            </a:r>
            <a:r>
              <a:rPr lang="nb-NO" sz="1200" i="1" dirty="0" err="1"/>
              <a:t>omkøyringsvegar</a:t>
            </a:r>
            <a:r>
              <a:rPr lang="nb-NO" sz="1200" i="1" dirty="0"/>
              <a:t>. Dersom vegen er </a:t>
            </a:r>
            <a:r>
              <a:rPr lang="nb-NO" sz="1200" i="1" dirty="0" err="1"/>
              <a:t>stengd</a:t>
            </a:r>
            <a:r>
              <a:rPr lang="nb-NO" sz="1200" i="1" dirty="0"/>
              <a:t> kan heile lokalsamfunn bli isolert.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 dirty="0"/>
              <a:t>Kartlegging og oppfølging av skredsikringsbehov er derfor </a:t>
            </a:r>
            <a:r>
              <a:rPr lang="nb-NO" sz="1200" i="1" dirty="0" err="1"/>
              <a:t>eit</a:t>
            </a:r>
            <a:r>
              <a:rPr lang="nb-NO" sz="1200" i="1" dirty="0"/>
              <a:t> viktig instrument for å sikre at tryggleik og framkomst på vegnettet blir </a:t>
            </a:r>
            <a:r>
              <a:rPr lang="nb-NO" sz="1200" i="1" dirty="0" err="1"/>
              <a:t>halde</a:t>
            </a:r>
            <a:r>
              <a:rPr lang="nb-NO" sz="1200" i="1" dirty="0"/>
              <a:t> ved lag i åra som kjem."</a:t>
            </a:r>
          </a:p>
          <a:p>
            <a:endParaRPr lang="nb-NO" dirty="0"/>
          </a:p>
          <a:p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5726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Henta frå: </a:t>
            </a:r>
            <a:r>
              <a:rPr lang="nb-NO" dirty="0">
                <a:hlinkClick r:id="rId3"/>
              </a:rPr>
              <a:t>Skredsikringsbehov langs riks og fylkesveg i vest (2019).pdf</a:t>
            </a:r>
            <a:endParaRPr lang="nb-NO" dirty="0"/>
          </a:p>
          <a:p>
            <a:r>
              <a:rPr lang="nn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102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Foto: </a:t>
            </a:r>
            <a:r>
              <a:rPr lang="nn-NO" dirty="0" err="1"/>
              <a:t>istock</a:t>
            </a:r>
            <a:endParaRPr lang="nn-NO" dirty="0"/>
          </a:p>
          <a:p>
            <a:endParaRPr lang="nn-NO" dirty="0"/>
          </a:p>
          <a:p>
            <a:r>
              <a:rPr lang="nb-NO" sz="1200" dirty="0">
                <a:solidFill>
                  <a:schemeClr val="bg1"/>
                </a:solidFill>
              </a:rPr>
              <a:t>Sogn regionråd meiner rammene til </a:t>
            </a:r>
            <a:r>
              <a:rPr lang="nb-NO" sz="1200" dirty="0" err="1">
                <a:solidFill>
                  <a:schemeClr val="bg1"/>
                </a:solidFill>
              </a:rPr>
              <a:t>rassikringsmidlar</a:t>
            </a:r>
            <a:r>
              <a:rPr lang="nb-NO" sz="1200" dirty="0">
                <a:solidFill>
                  <a:schemeClr val="bg1"/>
                </a:solidFill>
              </a:rPr>
              <a:t> til riks- og fylkesvegnettet må </a:t>
            </a:r>
            <a:r>
              <a:rPr lang="nb-NO" sz="1200" dirty="0" err="1">
                <a:solidFill>
                  <a:schemeClr val="bg1"/>
                </a:solidFill>
              </a:rPr>
              <a:t>aukast</a:t>
            </a:r>
            <a:r>
              <a:rPr lang="nb-NO" sz="1200" dirty="0">
                <a:solidFill>
                  <a:schemeClr val="bg1"/>
                </a:solidFill>
              </a:rPr>
              <a:t>. Som følgje av </a:t>
            </a:r>
            <a:r>
              <a:rPr lang="nb-NO" sz="1200" dirty="0" err="1">
                <a:solidFill>
                  <a:schemeClr val="bg1"/>
                </a:solidFill>
              </a:rPr>
              <a:t>klimaendringane</a:t>
            </a:r>
            <a:r>
              <a:rPr lang="nb-NO" sz="1200" dirty="0">
                <a:solidFill>
                  <a:schemeClr val="bg1"/>
                </a:solidFill>
              </a:rPr>
              <a:t> ser vi </a:t>
            </a:r>
            <a:r>
              <a:rPr lang="nb-NO" sz="1200" dirty="0" err="1">
                <a:solidFill>
                  <a:schemeClr val="bg1"/>
                </a:solidFill>
              </a:rPr>
              <a:t>hyppigare</a:t>
            </a:r>
            <a:r>
              <a:rPr lang="nb-NO" sz="1200" dirty="0">
                <a:solidFill>
                  <a:schemeClr val="bg1"/>
                </a:solidFill>
              </a:rPr>
              <a:t> tilfelle av skred og </a:t>
            </a:r>
            <a:r>
              <a:rPr lang="nb-NO" sz="1200" dirty="0" err="1">
                <a:solidFill>
                  <a:schemeClr val="bg1"/>
                </a:solidFill>
              </a:rPr>
              <a:t>flaum</a:t>
            </a:r>
            <a:r>
              <a:rPr lang="nb-NO" sz="1200" dirty="0">
                <a:solidFill>
                  <a:schemeClr val="bg1"/>
                </a:solidFill>
              </a:rPr>
              <a:t>. Trygg samferdsel krev satsing på rassikring og </a:t>
            </a:r>
            <a:r>
              <a:rPr lang="nb-NO" sz="1200" dirty="0" err="1">
                <a:solidFill>
                  <a:schemeClr val="bg1"/>
                </a:solidFill>
              </a:rPr>
              <a:t>øyremerka</a:t>
            </a:r>
            <a:r>
              <a:rPr lang="nb-NO" sz="1200" dirty="0">
                <a:solidFill>
                  <a:schemeClr val="bg1"/>
                </a:solidFill>
              </a:rPr>
              <a:t> </a:t>
            </a:r>
            <a:r>
              <a:rPr lang="nb-NO" sz="1200" dirty="0" err="1">
                <a:solidFill>
                  <a:schemeClr val="bg1"/>
                </a:solidFill>
              </a:rPr>
              <a:t>midlar</a:t>
            </a:r>
            <a:r>
              <a:rPr lang="nb-NO" sz="1200" dirty="0">
                <a:solidFill>
                  <a:schemeClr val="bg1"/>
                </a:solidFill>
              </a:rPr>
              <a:t> til rassikring må stå i forhold til behovet som er kartlagt av Nasjonal rassikringsgruppe. </a:t>
            </a:r>
          </a:p>
          <a:p>
            <a:r>
              <a:rPr lang="nb-NO" sz="1200" dirty="0">
                <a:solidFill>
                  <a:schemeClr val="bg1"/>
                </a:solidFill>
              </a:rPr>
              <a:t>Sogn regionråd </a:t>
            </a:r>
            <a:r>
              <a:rPr lang="nb-NO" sz="1200" dirty="0" err="1">
                <a:solidFill>
                  <a:schemeClr val="bg1"/>
                </a:solidFill>
              </a:rPr>
              <a:t>støttar</a:t>
            </a:r>
            <a:r>
              <a:rPr lang="nb-NO" sz="1200" dirty="0">
                <a:solidFill>
                  <a:schemeClr val="bg1"/>
                </a:solidFill>
              </a:rPr>
              <a:t> kravet </a:t>
            </a:r>
            <a:r>
              <a:rPr lang="nb-NO" sz="1200" dirty="0" err="1">
                <a:solidFill>
                  <a:schemeClr val="bg1"/>
                </a:solidFill>
              </a:rPr>
              <a:t>frå</a:t>
            </a:r>
            <a:r>
              <a:rPr lang="nb-NO" sz="1200" dirty="0">
                <a:solidFill>
                  <a:schemeClr val="bg1"/>
                </a:solidFill>
              </a:rPr>
              <a:t> rassikringsgruppa om at det </a:t>
            </a:r>
            <a:r>
              <a:rPr lang="nb-NO" sz="1200" dirty="0" err="1">
                <a:solidFill>
                  <a:schemeClr val="bg1"/>
                </a:solidFill>
              </a:rPr>
              <a:t>offentlege</a:t>
            </a:r>
            <a:r>
              <a:rPr lang="nb-NO" sz="1200" dirty="0">
                <a:solidFill>
                  <a:schemeClr val="bg1"/>
                </a:solidFill>
              </a:rPr>
              <a:t> vegnettet skal </a:t>
            </a:r>
            <a:r>
              <a:rPr lang="nb-NO" sz="1200" dirty="0" err="1">
                <a:solidFill>
                  <a:schemeClr val="bg1"/>
                </a:solidFill>
              </a:rPr>
              <a:t>vera</a:t>
            </a:r>
            <a:r>
              <a:rPr lang="nb-NO" sz="1200" dirty="0">
                <a:solidFill>
                  <a:schemeClr val="bg1"/>
                </a:solidFill>
              </a:rPr>
              <a:t> sikra mot skred </a:t>
            </a:r>
            <a:r>
              <a:rPr lang="nb-NO" sz="1200" dirty="0" err="1">
                <a:solidFill>
                  <a:schemeClr val="bg1"/>
                </a:solidFill>
              </a:rPr>
              <a:t>innan</a:t>
            </a:r>
            <a:r>
              <a:rPr lang="nb-NO" sz="1200" dirty="0">
                <a:solidFill>
                  <a:schemeClr val="bg1"/>
                </a:solidFill>
              </a:rPr>
              <a:t> 2030, og meiner målet må </a:t>
            </a:r>
            <a:r>
              <a:rPr lang="nb-NO" sz="1200" dirty="0" err="1">
                <a:solidFill>
                  <a:schemeClr val="bg1"/>
                </a:solidFill>
              </a:rPr>
              <a:t>innarbeidast</a:t>
            </a:r>
            <a:r>
              <a:rPr lang="nb-NO" sz="1200" dirty="0">
                <a:solidFill>
                  <a:schemeClr val="bg1"/>
                </a:solidFill>
              </a:rPr>
              <a:t> i Nasjonal transportplan.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3874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Flåm. Foto: Rune </a:t>
            </a:r>
            <a:r>
              <a:rPr lang="nn-NO" dirty="0" err="1"/>
              <a:t>Sævig</a:t>
            </a:r>
            <a:r>
              <a:rPr lang="nn-NO" dirty="0"/>
              <a:t>/BT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2016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Få med at </a:t>
            </a:r>
            <a:r>
              <a:rPr lang="nn-NO" dirty="0" err="1"/>
              <a:t>vikafjell</a:t>
            </a:r>
            <a:r>
              <a:rPr lang="nn-NO" dirty="0"/>
              <a:t> er geografisk midtpunkt i Vestland.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1851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Vikafjellet. Foto: </a:t>
            </a:r>
            <a:r>
              <a:rPr lang="nb-NO" dirty="0" err="1"/>
              <a:t>Stokkebø</a:t>
            </a:r>
            <a:r>
              <a:rPr lang="nb-NO" dirty="0"/>
              <a:t> maskin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65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265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n-NO" sz="1800" dirty="0"/>
              <a:t>Leikanger. Foto: Håvard Nesbø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9190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Vikafjellet. Foto: </a:t>
            </a:r>
            <a:r>
              <a:rPr lang="nb-NO" dirty="0" err="1"/>
              <a:t>Stokkebø</a:t>
            </a:r>
            <a:r>
              <a:rPr lang="nb-NO" dirty="0"/>
              <a:t> maskin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6280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Vik. 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Foto: Helge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Grønningseter</a:t>
            </a:r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2565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Rv 13 </a:t>
            </a:r>
            <a:r>
              <a:rPr lang="nb-NO" sz="2000" dirty="0" err="1"/>
              <a:t>Vikafjellstunnelen</a:t>
            </a:r>
            <a:r>
              <a:rPr lang="nb-NO" sz="2000" dirty="0"/>
              <a:t>: </a:t>
            </a:r>
          </a:p>
          <a:p>
            <a:pPr lvl="1"/>
            <a:r>
              <a:rPr lang="nb-NO" sz="2000" dirty="0"/>
              <a:t>Må bli prioritert i NTP 2022-2033, med </a:t>
            </a:r>
            <a:r>
              <a:rPr lang="nb-NO" sz="2000" dirty="0" err="1"/>
              <a:t>investeringsmidlar</a:t>
            </a:r>
            <a:r>
              <a:rPr lang="nb-NO" sz="2000" dirty="0"/>
              <a:t> i første del av planperioden. </a:t>
            </a:r>
          </a:p>
          <a:p>
            <a:pPr lvl="1"/>
            <a:r>
              <a:rPr lang="nb-NO" sz="2000" dirty="0"/>
              <a:t>Kostnad: 2,8 - 3,6 mrd. kroner</a:t>
            </a:r>
          </a:p>
          <a:p>
            <a:pPr lvl="1"/>
            <a:endParaRPr lang="nb-NO" sz="2000" dirty="0"/>
          </a:p>
          <a:p>
            <a:r>
              <a:rPr lang="nb-NO" sz="2000" dirty="0"/>
              <a:t>Rv 13 Sogndal-Vik: </a:t>
            </a:r>
          </a:p>
          <a:p>
            <a:pPr lvl="1"/>
            <a:r>
              <a:rPr lang="nb-NO" sz="2000" dirty="0"/>
              <a:t>Ferjesambandet Dragsvik-Hella-Vangsnes må få </a:t>
            </a:r>
            <a:r>
              <a:rPr lang="nb-NO" sz="2000" dirty="0" err="1"/>
              <a:t>auka</a:t>
            </a:r>
            <a:r>
              <a:rPr lang="nb-NO" sz="2000" dirty="0"/>
              <a:t> frekvens og </a:t>
            </a:r>
            <a:r>
              <a:rPr lang="nb-NO" sz="2000" dirty="0" err="1"/>
              <a:t>nattferje</a:t>
            </a:r>
            <a:r>
              <a:rPr lang="nb-NO" sz="2000" dirty="0"/>
              <a:t>.</a:t>
            </a:r>
          </a:p>
          <a:p>
            <a:pPr lvl="1"/>
            <a:r>
              <a:rPr lang="nb-NO" sz="2000" dirty="0"/>
              <a:t>Vegstrekninga Hella-Leikanger er </a:t>
            </a:r>
            <a:r>
              <a:rPr lang="nb-NO" sz="2000" dirty="0" err="1"/>
              <a:t>ein</a:t>
            </a:r>
            <a:r>
              <a:rPr lang="nb-NO" sz="2000" dirty="0"/>
              <a:t> flaskehals i dag og må </a:t>
            </a:r>
            <a:r>
              <a:rPr lang="nb-NO" sz="2000" dirty="0" err="1"/>
              <a:t>utbetrast</a:t>
            </a:r>
            <a:r>
              <a:rPr lang="nb-NO" sz="2000" dirty="0"/>
              <a:t> til </a:t>
            </a:r>
            <a:r>
              <a:rPr lang="nb-NO" sz="2000" dirty="0" err="1"/>
              <a:t>rv</a:t>
            </a:r>
            <a:r>
              <a:rPr lang="nb-NO" sz="2000" dirty="0"/>
              <a:t>-standard.</a:t>
            </a:r>
          </a:p>
          <a:p>
            <a:endParaRPr lang="nb-NO" sz="200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9167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Foto: </a:t>
            </a:r>
            <a:r>
              <a:rPr lang="nn-NO" dirty="0" err="1"/>
              <a:t>istock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072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Foto: </a:t>
            </a:r>
            <a:r>
              <a:rPr lang="nn-NO" dirty="0" err="1"/>
              <a:t>istock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6390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Undredal. Foto: Sverre </a:t>
            </a:r>
            <a:r>
              <a:rPr lang="nn-NO" dirty="0" err="1"/>
              <a:t>Hjornevik</a:t>
            </a:r>
            <a:endParaRPr lang="nn-NO" dirty="0"/>
          </a:p>
          <a:p>
            <a:endParaRPr lang="nn-NO" dirty="0"/>
          </a:p>
          <a:p>
            <a:r>
              <a:rPr lang="nb-NO" sz="2000" dirty="0"/>
              <a:t>Vegstrekninga Florø-Oslo (4c): </a:t>
            </a:r>
          </a:p>
          <a:p>
            <a:pPr lvl="1"/>
            <a:r>
              <a:rPr lang="nb-NO" sz="2000" dirty="0"/>
              <a:t>Saman med </a:t>
            </a:r>
            <a:r>
              <a:rPr lang="nb-NO" sz="2000" dirty="0" err="1"/>
              <a:t>rv</a:t>
            </a:r>
            <a:r>
              <a:rPr lang="nb-NO" sz="2000" dirty="0"/>
              <a:t> 5/E39 arm til Ålesund</a:t>
            </a:r>
          </a:p>
          <a:p>
            <a:pPr lvl="1"/>
            <a:r>
              <a:rPr lang="nb-NO" sz="2000" dirty="0" err="1"/>
              <a:t>Utbetring</a:t>
            </a:r>
            <a:r>
              <a:rPr lang="nb-NO" sz="2000" dirty="0"/>
              <a:t> Sogndal sentrum, fjordkryssing bru. – totalt </a:t>
            </a:r>
            <a:r>
              <a:rPr lang="nb-NO" sz="2000" dirty="0" err="1"/>
              <a:t>reduserast</a:t>
            </a:r>
            <a:r>
              <a:rPr lang="nb-NO" sz="2000" dirty="0"/>
              <a:t> tidsbruk med 1 time. Sjå neste slide.</a:t>
            </a:r>
          </a:p>
          <a:p>
            <a:pPr lvl="1"/>
            <a:r>
              <a:rPr lang="nb-NO" sz="2000" dirty="0"/>
              <a:t>Rv 52 inn på E16 - </a:t>
            </a:r>
            <a:r>
              <a:rPr lang="nb-NO" sz="2000" dirty="0" err="1"/>
              <a:t>hovudarm</a:t>
            </a:r>
            <a:r>
              <a:rPr lang="nb-NO" sz="2000" dirty="0"/>
              <a:t> til Bergen.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6820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Hemsedalsfjellet. Foto: Astri Knudsen</a:t>
            </a:r>
          </a:p>
          <a:p>
            <a:endParaRPr lang="nn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Tidsbruk med bil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Florø til Oslo vil bli redusert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timar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knapt under 7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timar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dersom det vert blir bygd bru over fjorden (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istadenfor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ferje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Mannheller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-Fodnes) og tunnel gjennom Hemsedalsfjellet.</a:t>
            </a:r>
          </a:p>
          <a:p>
            <a:endParaRPr lang="nn-NO" dirty="0"/>
          </a:p>
          <a:p>
            <a:r>
              <a:rPr lang="nn-NO" dirty="0"/>
              <a:t>ÅDT= </a:t>
            </a:r>
            <a:r>
              <a:rPr lang="nb-NO" dirty="0" err="1"/>
              <a:t>Årsdøgntrafikk</a:t>
            </a:r>
            <a:r>
              <a:rPr lang="nb-NO" dirty="0"/>
              <a:t>, summen av antall kjøretøy som passerer et punkt på en vegstrekning gjennom året, dividert på årets dager, altså et gjennomsnittstall for daglig trafikkmengde.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462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/>
              <a:t>*</a:t>
            </a:r>
            <a:r>
              <a:rPr lang="nn-NO" dirty="0" err="1"/>
              <a:t>hentet</a:t>
            </a:r>
            <a:r>
              <a:rPr lang="nn-NO" dirty="0"/>
              <a:t> frå «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NTP 2022-2033 -</a:t>
            </a:r>
            <a:r>
              <a:rPr lang="nn-NO" dirty="0"/>
              <a:t>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Innspel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prioriteringar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Vestland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fylkeskommune»</a:t>
            </a:r>
            <a:r>
              <a:rPr lang="nn-NO" dirty="0"/>
              <a:t>: </a:t>
            </a:r>
            <a:r>
              <a:rPr lang="nn-NO" dirty="0" err="1"/>
              <a:t>https</a:t>
            </a:r>
            <a:r>
              <a:rPr lang="nn-NO" dirty="0"/>
              <a:t>://</a:t>
            </a:r>
            <a:r>
              <a:rPr lang="nn-NO" dirty="0" err="1"/>
              <a:t>www.regjeringen.no</a:t>
            </a:r>
            <a:r>
              <a:rPr lang="nn-NO" dirty="0"/>
              <a:t>/</a:t>
            </a:r>
            <a:r>
              <a:rPr lang="nn-NO" dirty="0" err="1"/>
              <a:t>contentassets</a:t>
            </a:r>
            <a:r>
              <a:rPr lang="nn-NO" dirty="0"/>
              <a:t>/8096e16e07c94d39baaa3d20ced6c26a/vestland-</a:t>
            </a:r>
            <a:r>
              <a:rPr lang="nn-NO" dirty="0" err="1"/>
              <a:t>fylkeskommune.pdf</a:t>
            </a:r>
            <a:r>
              <a:rPr lang="nn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9806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Foto: 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Arvid Fimreite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886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baseline="0" dirty="0" smtClean="0"/>
              <a:t>Sogndal. </a:t>
            </a:r>
            <a:r>
              <a:rPr lang="nn-NO" dirty="0" smtClean="0"/>
              <a:t>Foto</a:t>
            </a:r>
            <a:r>
              <a:rPr lang="nn-NO" dirty="0"/>
              <a:t>: Sogn </a:t>
            </a:r>
            <a:r>
              <a:rPr lang="nn-NO" dirty="0" smtClean="0"/>
              <a:t>regionråd </a:t>
            </a: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8129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64723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Foto: Astri Knudsen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3546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Lærdal </a:t>
            </a:r>
            <a:r>
              <a:rPr lang="nn-NO" dirty="0" err="1"/>
              <a:t>Løyntnantsbryggja</a:t>
            </a:r>
            <a:r>
              <a:rPr lang="nn-NO" dirty="0"/>
              <a:t>. Foto: Magnhild </a:t>
            </a:r>
            <a:r>
              <a:rPr lang="nn-NO" dirty="0" err="1"/>
              <a:t>Aspevik</a:t>
            </a:r>
            <a:r>
              <a:rPr lang="nn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3539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Foto: </a:t>
            </a:r>
            <a:r>
              <a:rPr lang="nn-NO" dirty="0" err="1" smtClean="0"/>
              <a:t>Darek</a:t>
            </a:r>
            <a:r>
              <a:rPr lang="nn-NO" dirty="0" smtClean="0"/>
              <a:t> </a:t>
            </a:r>
            <a:r>
              <a:rPr lang="nn-NO" dirty="0" err="1" smtClean="0"/>
              <a:t>Hauderowicz</a:t>
            </a:r>
            <a:r>
              <a:rPr lang="nn-NO" dirty="0" smtClean="0"/>
              <a:t>,</a:t>
            </a:r>
            <a:r>
              <a:rPr lang="nn-NO" baseline="0" dirty="0" smtClean="0"/>
              <a:t> </a:t>
            </a:r>
            <a:r>
              <a:rPr lang="nn-NO" dirty="0" smtClean="0"/>
              <a:t>Sogn </a:t>
            </a:r>
            <a:r>
              <a:rPr lang="nn-NO" dirty="0"/>
              <a:t>regionråd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310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Foto: Even </a:t>
            </a:r>
            <a:r>
              <a:rPr lang="nn-NO" dirty="0" err="1"/>
              <a:t>Lusæter</a:t>
            </a:r>
            <a:r>
              <a:rPr lang="nn-NO" dirty="0"/>
              <a:t>/NRK – </a:t>
            </a:r>
            <a:r>
              <a:rPr lang="nn-NO" dirty="0" err="1"/>
              <a:t>Oversvømmelde</a:t>
            </a:r>
            <a:r>
              <a:rPr lang="nn-NO" dirty="0"/>
              <a:t> på </a:t>
            </a:r>
            <a:r>
              <a:rPr lang="nn-NO" dirty="0" err="1"/>
              <a:t>Sognefjellsvegen</a:t>
            </a:r>
            <a:r>
              <a:rPr lang="nn-NO" dirty="0"/>
              <a:t> (</a:t>
            </a:r>
            <a:r>
              <a:rPr lang="nn-NO" dirty="0" err="1"/>
              <a:t>Fv</a:t>
            </a:r>
            <a:r>
              <a:rPr lang="nn-NO" dirty="0"/>
              <a:t>. 55) i mai 2020.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0439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Sogndal. Foto: VERI media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6035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/>
              <a:t>Foto</a:t>
            </a:r>
            <a:r>
              <a:rPr lang="nn-NO" dirty="0"/>
              <a:t>: Håvard Nesbø</a:t>
            </a:r>
          </a:p>
          <a:p>
            <a:endParaRPr lang="nn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Gir attraktive arbeidsplasser.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Stort behov for betre kopling i </a:t>
            </a:r>
            <a:r>
              <a:rPr lang="nb-NO" sz="1200" dirty="0" err="1"/>
              <a:t>Vestland</a:t>
            </a:r>
            <a:r>
              <a:rPr lang="nb-NO" sz="1200" dirty="0"/>
              <a:t> og mot Oslo.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dirty="0"/>
              <a:t>Legg til eksempler fra privat arbeidsliv. Lerum, Vik fengsel, </a:t>
            </a:r>
            <a:r>
              <a:rPr lang="nb-NO" sz="1200" dirty="0" err="1"/>
              <a:t>highsoft</a:t>
            </a:r>
            <a:r>
              <a:rPr lang="nb-NO" sz="1200" dirty="0"/>
              <a:t>, NTP Avery </a:t>
            </a:r>
            <a:r>
              <a:rPr lang="nb-NO" sz="1200" dirty="0" err="1"/>
              <a:t>Denison</a:t>
            </a:r>
            <a:r>
              <a:rPr lang="nb-NO" sz="1200" dirty="0"/>
              <a:t>.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3420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 Sogndal har </a:t>
            </a:r>
            <a:r>
              <a:rPr lang="nb-NO" dirty="0" err="1"/>
              <a:t>me</a:t>
            </a:r>
            <a:r>
              <a:rPr lang="nb-NO" dirty="0"/>
              <a:t> flest innbyggjare i alderen 20-34 år.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Kilde: </a:t>
            </a:r>
            <a:r>
              <a:rPr lang="nb-NO" dirty="0" err="1"/>
              <a:t>https</a:t>
            </a:r>
            <a:r>
              <a:rPr lang="nb-NO" dirty="0"/>
              <a:t>://</a:t>
            </a:r>
            <a:r>
              <a:rPr lang="nb-NO" dirty="0" err="1"/>
              <a:t>www.ssb.no</a:t>
            </a:r>
            <a:r>
              <a:rPr lang="nb-NO" dirty="0"/>
              <a:t>/kommunefakta/</a:t>
            </a:r>
            <a:r>
              <a:rPr lang="nb-NO" dirty="0" err="1"/>
              <a:t>sogndal</a:t>
            </a:r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5193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Pressebilde </a:t>
            </a:r>
            <a:r>
              <a:rPr lang="nb-NO" dirty="0" err="1"/>
              <a:t>høgskulen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HVL: Fordelt på Førde, Sogndal, Bergen, Stord og Haugesund. </a:t>
            </a:r>
          </a:p>
          <a:p>
            <a:r>
              <a:rPr lang="nb-NO" sz="1200" dirty="0"/>
              <a:t>Sogndal kommune: 11.000 </a:t>
            </a:r>
            <a:r>
              <a:rPr lang="nb-NO" sz="1200" dirty="0" err="1"/>
              <a:t>innbyggjarar</a:t>
            </a:r>
            <a:r>
              <a:rPr lang="nb-NO" sz="1200" dirty="0"/>
              <a:t>. 2300 = 20% av </a:t>
            </a:r>
            <a:r>
              <a:rPr lang="nb-NO" sz="1200" dirty="0" err="1"/>
              <a:t>innbyggjerane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226C1-9692-FB4E-A2D6-9358DF2D5DA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76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A6FD7D49-D3CA-6643-9EED-74762A99C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xmlns="" id="{18B0BEF5-7ACE-7041-AC51-AC9C9F6CD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72950181-6587-6C43-BFBF-DC84CDA4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FD484850-F337-674B-AC48-B4FF10F5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E4C30DF9-BB80-F949-A297-0420E075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026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169A67B4-A2B3-874A-8E5A-2BB70845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xmlns="" id="{86F40830-5188-7F45-A24D-0E8A191B3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4A7558C8-D862-6948-9075-62D18ED7D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9412C8BD-A111-AC41-AFBE-99BA99786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78645C30-134F-8641-97BE-5D70ED33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31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xmlns="" id="{7AF0C711-6CA8-3A43-B9F7-89DF6D25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xmlns="" id="{04ADBD6C-F712-AD47-8E3E-04C1D8C28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75D4AF5F-3888-A348-960A-40E20D149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D175546D-0BA4-724D-9346-9C06C654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C3113E5F-89DE-604A-A5DD-4C940C86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604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AC93F985-68CB-4241-9C81-C632BE61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A53FCD0E-8F42-3C48-8C19-C334A56AA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09BD9FCE-C551-024E-B5DE-A12760BF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A30DB981-A61A-D64B-BB49-73AF0194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407BD1CF-F24D-B344-A845-B5024A2A0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269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237F2853-4113-CF4F-99B4-F7B4AF08A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2A745874-891A-1F44-B46A-02B925248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DB85C64B-723D-4543-A839-CD996104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541C2AC4-99A8-1149-8971-EFB9B6E5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BCAF9D29-5B54-9945-9983-84745C85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679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BAA08D2-6210-A74C-9A38-A382A62B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1D63CEB7-2BD1-CA4D-A94E-0C601B024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xmlns="" id="{3A1BA1E9-5633-2046-AAE5-17B855627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xmlns="" id="{766A2BB4-DA66-A845-AA67-B0215E1E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xmlns="" id="{C1A53735-95FE-9F4A-B113-B5603F1D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xmlns="" id="{ADEB5B9D-65E7-F24A-B87D-D3A1E5F2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726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AE339040-1ECB-9C45-9C31-EE6364FA5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E0A39FBD-5897-D944-91F0-C021F42FE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xmlns="" id="{B8D4A6F2-B182-774A-910F-FDED619A7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xmlns="" id="{F1B9E207-3E8B-924F-AAFC-80C74076F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xmlns="" id="{C0F58110-4121-CD4C-A711-EC679330C4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xmlns="" id="{F4A09D42-BC7B-4D41-9A24-3AF1B3A0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xmlns="" id="{517D814D-F1C6-1642-B60E-646FFD1A5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xmlns="" id="{AC7BAA02-0983-484F-B3C2-9E8ADC4F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45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DDAD4011-34BA-A843-B155-FF8BC21B3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xmlns="" id="{B4920300-D7BF-B44E-BC81-FE3F5A27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xmlns="" id="{3D3D016B-89D7-6840-9E2C-BB7B46351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xmlns="" id="{8CC97879-164B-2448-A3B1-8CD7718A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501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xmlns="" id="{CF38A5AB-8E14-5D4E-8A6F-70453CC37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xmlns="" id="{7910BB18-0250-D44E-80E0-1361712C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xmlns="" id="{153B0699-104F-D148-8AAF-0571A8F1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114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CE1FB585-1D3A-DB44-83DD-F921797F7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17AF3E6A-A213-724F-AA39-DC1D17A00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xmlns="" id="{FA85660E-F739-474E-8BBB-560CAD8C6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xmlns="" id="{40778183-8D1F-F44E-A7D7-C36F02E9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xmlns="" id="{CDE88658-923F-5A46-B37F-D58CE01C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xmlns="" id="{8CD14D56-EFA7-9A4E-A14D-7A87474B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23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3000A90F-4C45-3241-AC50-6FB84382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xmlns="" id="{47FC393B-A203-084A-BCAA-9C4B68978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xmlns="" id="{5E6A7B3E-5E7F-E045-95D3-66F799BC0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xmlns="" id="{D8234A5B-0AA1-2447-9B40-00E75D7B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xmlns="" id="{1006E006-8190-2F4E-81CB-937F9453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xmlns="" id="{59F34A03-25A8-3347-8D6D-9BA27AF15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170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xmlns="" id="{A32BFBAB-A042-0144-89CB-277C6C10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xmlns="" id="{240AB14D-6AC2-7845-B7A0-754227DBD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xmlns="" id="{17550500-52EA-E64C-A1A4-D73C70FFA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EC9B0-3740-1148-B13A-22493C737DD9}" type="datetimeFigureOut">
              <a:rPr lang="nb-NO" smtClean="0"/>
              <a:t>26.06.2020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xmlns="" id="{0AC60054-19BB-B145-AF56-8CEF5D3DF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xmlns="" id="{9103B2AF-96E5-E84A-BC2A-277849FA7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6D6D1-02EB-9741-808B-8F67C830F7E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402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DE4C27B6-DB04-4891-AF97-BA1671B17E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fjell, natur, utendørs, snø&#10;&#10;Automatisk generert beskrivelse">
            <a:extLst>
              <a:ext uri="{FF2B5EF4-FFF2-40B4-BE49-F238E27FC236}">
                <a16:creationId xmlns:a16="http://schemas.microsoft.com/office/drawing/2014/main" xmlns="" id="{1F3A35C0-D931-274B-9CC2-1F856CA2D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719" y="-1"/>
            <a:ext cx="11585281" cy="685799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6CA15AA5-B358-2B4C-A2A6-0B872A1A7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684" y="1152144"/>
            <a:ext cx="3953501" cy="3072393"/>
          </a:xfrm>
        </p:spPr>
        <p:txBody>
          <a:bodyPr>
            <a:normAutofit/>
          </a:bodyPr>
          <a:lstStyle/>
          <a:p>
            <a:pPr algn="l"/>
            <a:r>
              <a:rPr lang="nb-NO" sz="4300" dirty="0" err="1">
                <a:solidFill>
                  <a:schemeClr val="bg1"/>
                </a:solidFill>
              </a:rPr>
              <a:t>Innspel</a:t>
            </a:r>
            <a:r>
              <a:rPr lang="nb-NO" sz="4300" dirty="0">
                <a:solidFill>
                  <a:schemeClr val="bg1"/>
                </a:solidFill>
              </a:rPr>
              <a:t> Nasjonal transportplan 2022-2033</a:t>
            </a:r>
            <a:br>
              <a:rPr lang="nb-NO" sz="4300" dirty="0">
                <a:solidFill>
                  <a:schemeClr val="bg1"/>
                </a:solidFill>
              </a:rPr>
            </a:br>
            <a:endParaRPr lang="nb-NO" sz="43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xmlns="" id="{0B20DDC4-F417-7647-93C9-89FDC78B6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684" y="4462273"/>
            <a:ext cx="3953501" cy="688848"/>
          </a:xfrm>
        </p:spPr>
        <p:txBody>
          <a:bodyPr anchor="t">
            <a:normAutofit/>
          </a:bodyPr>
          <a:lstStyle/>
          <a:p>
            <a:pPr algn="l"/>
            <a:r>
              <a:rPr lang="nb-NO" smtClean="0">
                <a:solidFill>
                  <a:schemeClr val="bg1"/>
                </a:solidFill>
              </a:rPr>
              <a:t>xx.xxxx.2020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E0EAE70-C355-42D1-BF00-CA8A17A742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xmlns="" id="{E6E58C95-A3F9-4C87-B9A5-32A7A75DDF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xmlns="" id="{7B08CDDF-E602-4C1B-A248-A43292EB5D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xmlns="" id="{6298B977-8F47-48C6-8454-11EF9478EC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xmlns="" id="{06A6FB8E-FB47-44B7-810F-B88B4CCA06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xmlns="" id="{818DB8DB-4D04-42C0-BE68-842A9F29AE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xmlns="" id="{DBCFEA99-52A4-4E8E-B9C9-3D39B0E325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xmlns="" id="{A6C0BB10-7324-4D11-A497-57A85CDB62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xmlns="" id="{D7440F2E-8192-4FDF-AE8F-2833B7F403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xmlns="" id="{B9F7DA6A-1872-4697-A567-20A0115A05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xmlns="" id="{98BC1544-07ED-411D-880C-58CB114914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xmlns="" id="{BA70D948-9946-455F-8155-D274F01DAB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xmlns="" id="{807FCDBA-F7E3-4836-8253-15D212128F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xmlns="" id="{D6A9BF83-5C67-44B0-883C-82BCAA1923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xmlns="" id="{94BA7F92-7961-489E-83BD-5518EB1E99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xmlns="" id="{56ADE108-5AE8-4ACF-88B9-28A0B125B3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xmlns="" id="{75B2D25F-B666-4F19-816A-24456EAF46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xmlns="" id="{A7D581F0-987F-45C5-A849-CC1B41222F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xmlns="" id="{F388E533-92C3-428E-B078-81D6E1F2D9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xmlns="" id="{C68AEED3-AAB1-48A9-8FC3-C68AE6675B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xmlns="" id="{0A6CA6BC-FFA6-4C34-B200-6F61EE1730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xmlns="" id="{B3A5FED5-05F3-3C41-8267-70C85E5BA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83" y="5286982"/>
            <a:ext cx="3773001" cy="68884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xmlns="" id="{B0629D93-199E-B74C-A6F5-20DB5499FC23}"/>
              </a:ext>
            </a:extLst>
          </p:cNvPr>
          <p:cNvSpPr txBox="1"/>
          <p:nvPr/>
        </p:nvSpPr>
        <p:spPr>
          <a:xfrm>
            <a:off x="11140091" y="6598250"/>
            <a:ext cx="11128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900" dirty="0">
                <a:solidFill>
                  <a:schemeClr val="bg1"/>
                </a:solidFill>
              </a:rPr>
              <a:t>Foto: Håvard Nesbø</a:t>
            </a:r>
          </a:p>
        </p:txBody>
      </p:sp>
    </p:spTree>
    <p:extLst>
      <p:ext uri="{BB962C8B-B14F-4D97-AF65-F5344CB8AC3E}">
        <p14:creationId xmlns:p14="http://schemas.microsoft.com/office/powerpoint/2010/main" val="165841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6D217E40-CC13-3240-8C88-7C95A547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 sz="2000" dirty="0"/>
              <a:t>Me må </a:t>
            </a:r>
            <a:r>
              <a:rPr lang="nb-NO" sz="2000" dirty="0" err="1"/>
              <a:t>gjere</a:t>
            </a:r>
            <a:r>
              <a:rPr lang="nb-NO" sz="2000" dirty="0"/>
              <a:t> det attraktivt å bli </a:t>
            </a:r>
            <a:r>
              <a:rPr lang="nb-NO" sz="2000" dirty="0" err="1"/>
              <a:t>buande</a:t>
            </a:r>
            <a:r>
              <a:rPr lang="nb-NO" sz="2000" dirty="0"/>
              <a:t> i Sogn. Me må:</a:t>
            </a:r>
          </a:p>
          <a:p>
            <a:r>
              <a:rPr lang="nb-NO" sz="2000" dirty="0"/>
              <a:t>Ha betre infrastruktur og </a:t>
            </a:r>
            <a:r>
              <a:rPr lang="nb-NO" sz="2000" dirty="0" smtClean="0"/>
              <a:t>kopling </a:t>
            </a:r>
            <a:r>
              <a:rPr lang="nb-NO" sz="2000" dirty="0"/>
              <a:t>mot større knutepunkt som Bergen og Oslo. </a:t>
            </a:r>
          </a:p>
          <a:p>
            <a:r>
              <a:rPr lang="nb-NO" sz="2000" dirty="0" err="1"/>
              <a:t>Auke</a:t>
            </a:r>
            <a:r>
              <a:rPr lang="nb-NO" sz="2000" dirty="0"/>
              <a:t> tryggleik, betre vegstandard, </a:t>
            </a:r>
            <a:r>
              <a:rPr lang="nb-NO" sz="2000" dirty="0" err="1"/>
              <a:t>meir</a:t>
            </a:r>
            <a:r>
              <a:rPr lang="nb-NO" sz="2000" dirty="0"/>
              <a:t> rassikring.</a:t>
            </a:r>
          </a:p>
        </p:txBody>
      </p:sp>
      <p:pic>
        <p:nvPicPr>
          <p:cNvPr id="6" name="Bilde 5" descr="Et bilde som inneholder snø, utendørs, gå på ski, natur&#10;&#10;Automatisk generert beskrivelse">
            <a:extLst>
              <a:ext uri="{FF2B5EF4-FFF2-40B4-BE49-F238E27FC236}">
                <a16:creationId xmlns:a16="http://schemas.microsoft.com/office/drawing/2014/main" xmlns="" id="{42A8A69B-8F16-BA4A-B354-C30166DC5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9" name="Tittel 1">
            <a:extLst>
              <a:ext uri="{FF2B5EF4-FFF2-40B4-BE49-F238E27FC236}">
                <a16:creationId xmlns:a16="http://schemas.microsoft.com/office/drawing/2014/main" xmlns="" id="{7F34E884-FA58-E640-B982-979E388F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795520" cy="1088136"/>
          </a:xfrm>
        </p:spPr>
        <p:txBody>
          <a:bodyPr anchor="b">
            <a:normAutofit/>
          </a:bodyPr>
          <a:lstStyle/>
          <a:p>
            <a:r>
              <a:rPr lang="nn-NO" sz="3400" dirty="0"/>
              <a:t>Korleis halde på dei unge?</a:t>
            </a:r>
            <a:endParaRPr lang="nb-NO" sz="3400" dirty="0"/>
          </a:p>
        </p:txBody>
      </p:sp>
    </p:spTree>
    <p:extLst>
      <p:ext uri="{BB962C8B-B14F-4D97-AF65-F5344CB8AC3E}">
        <p14:creationId xmlns:p14="http://schemas.microsoft.com/office/powerpoint/2010/main" val="386897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kart&#10;&#10;Automatisk generert beskrivelse">
            <a:extLst>
              <a:ext uri="{FF2B5EF4-FFF2-40B4-BE49-F238E27FC236}">
                <a16:creationId xmlns:a16="http://schemas.microsoft.com/office/drawing/2014/main" xmlns="" id="{C4653F8A-3583-7349-B901-B86C57221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695" y="7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xmlns="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xmlns="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C29BE62E-2983-5348-8F8A-C36A6457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1" indent="-228600"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Vegnettet i Sogn</a:t>
            </a:r>
            <a:b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xmlns="" id="{C5FD3764-E311-324C-828D-6BDA8922D56B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E16: Oslo - </a:t>
            </a:r>
            <a:r>
              <a:rPr lang="en-US" sz="1700" dirty="0" err="1"/>
              <a:t>Lærdal</a:t>
            </a:r>
            <a:endParaRPr lang="en-US" sz="17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Fv</a:t>
            </a:r>
            <a:r>
              <a:rPr lang="en-US" sz="1700" dirty="0"/>
              <a:t> 55: </a:t>
            </a:r>
            <a:r>
              <a:rPr lang="en-US" sz="1700" dirty="0" err="1"/>
              <a:t>Lærdal</a:t>
            </a:r>
            <a:r>
              <a:rPr lang="en-US" sz="1700" dirty="0"/>
              <a:t> - </a:t>
            </a:r>
            <a:r>
              <a:rPr lang="en-US" sz="1700" dirty="0" err="1"/>
              <a:t>Sogndal</a:t>
            </a:r>
            <a:endParaRPr lang="en-US" sz="17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Rv</a:t>
            </a:r>
            <a:r>
              <a:rPr lang="en-US" sz="1700" dirty="0"/>
              <a:t> 13: </a:t>
            </a:r>
            <a:r>
              <a:rPr lang="en-US" sz="1700" dirty="0" err="1"/>
              <a:t>Sogndal</a:t>
            </a:r>
            <a:r>
              <a:rPr lang="en-US" sz="1700" dirty="0"/>
              <a:t> - </a:t>
            </a:r>
            <a:r>
              <a:rPr lang="en-US" sz="1700" dirty="0" err="1"/>
              <a:t>Vikafjell</a:t>
            </a:r>
            <a:r>
              <a:rPr lang="en-US" sz="1700" dirty="0"/>
              <a:t> - </a:t>
            </a:r>
            <a:r>
              <a:rPr lang="en-US" sz="1700" dirty="0" err="1"/>
              <a:t>Vinje</a:t>
            </a:r>
            <a:r>
              <a:rPr lang="en-US" sz="1700" dirty="0"/>
              <a:t>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E16: </a:t>
            </a:r>
            <a:r>
              <a:rPr lang="en-US" sz="1700" dirty="0" err="1"/>
              <a:t>Vinje</a:t>
            </a:r>
            <a:r>
              <a:rPr lang="en-US" sz="1700" dirty="0"/>
              <a:t> - Bergen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Koplar</a:t>
            </a:r>
            <a:r>
              <a:rPr lang="en-US" sz="1700" dirty="0"/>
              <a:t> </a:t>
            </a:r>
            <a:r>
              <a:rPr lang="en-US" sz="1700" dirty="0" err="1"/>
              <a:t>Sogn</a:t>
            </a:r>
            <a:r>
              <a:rPr lang="en-US" sz="1700" dirty="0"/>
              <a:t> </a:t>
            </a:r>
            <a:r>
              <a:rPr lang="en-US" sz="1700" dirty="0" err="1"/>
              <a:t>på</a:t>
            </a:r>
            <a:r>
              <a:rPr lang="en-US" sz="1700" dirty="0"/>
              <a:t>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Rv</a:t>
            </a:r>
            <a:r>
              <a:rPr lang="en-US" sz="1700" dirty="0"/>
              <a:t> 52 mot Oslo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E16 mot Bergen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E39 mot </a:t>
            </a:r>
            <a:r>
              <a:rPr lang="en-US" sz="1700" dirty="0" err="1"/>
              <a:t>Ålesund</a:t>
            </a:r>
            <a:endParaRPr lang="en-US" sz="17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69458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85CBCEFF-F46F-9747-A2A9-17A18D5AC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n-NO" sz="3400" dirty="0"/>
              <a:t>Dagens vegstandard:</a:t>
            </a:r>
            <a:endParaRPr lang="nb-NO" sz="3400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52D9F4D7-7E8D-9146-8614-394E38322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n-NO" sz="1800" dirty="0" err="1"/>
              <a:t>Rasutsette</a:t>
            </a:r>
            <a:r>
              <a:rPr lang="nn-NO" sz="1800" dirty="0"/>
              <a:t> veger</a:t>
            </a:r>
          </a:p>
          <a:p>
            <a:r>
              <a:rPr lang="nn-NO" sz="1800" dirty="0" err="1"/>
              <a:t>Vikafjell</a:t>
            </a:r>
            <a:r>
              <a:rPr lang="nn-NO" sz="1800" dirty="0"/>
              <a:t>: mest vinterstengde vegen i landet</a:t>
            </a:r>
          </a:p>
          <a:p>
            <a:r>
              <a:rPr lang="nn-NO" sz="1800" dirty="0"/>
              <a:t>Rv 13: langt unna standard</a:t>
            </a:r>
          </a:p>
          <a:p>
            <a:r>
              <a:rPr lang="nn-NO" sz="1800" dirty="0" smtClean="0"/>
              <a:t>Ferjetilbod</a:t>
            </a:r>
            <a:r>
              <a:rPr lang="nn-NO" sz="1800" dirty="0"/>
              <a:t>: ikkje nok som pendlarveg</a:t>
            </a:r>
          </a:p>
          <a:p>
            <a:r>
              <a:rPr lang="nn-NO" sz="1800" dirty="0"/>
              <a:t>Etterslep vedlikehald på </a:t>
            </a:r>
            <a:r>
              <a:rPr lang="nn-NO" sz="1800" b="1" dirty="0"/>
              <a:t>12 milliardar kroner </a:t>
            </a:r>
            <a:r>
              <a:rPr lang="nn-NO" sz="1800" dirty="0"/>
              <a:t>på </a:t>
            </a:r>
            <a:r>
              <a:rPr lang="nn-NO" sz="1800" dirty="0" smtClean="0"/>
              <a:t>fylkesvegane </a:t>
            </a:r>
            <a:r>
              <a:rPr lang="nn-NO" sz="1800" dirty="0"/>
              <a:t>i Vestland.</a:t>
            </a:r>
            <a:endParaRPr lang="nb-NO" sz="1800" dirty="0"/>
          </a:p>
        </p:txBody>
      </p:sp>
      <p:pic>
        <p:nvPicPr>
          <p:cNvPr id="8" name="Bilde 7" descr="Et bilde som inneholder utendørs, natur, fjell, mann&#10;&#10;Automatisk generert beskrivelse">
            <a:extLst>
              <a:ext uri="{FF2B5EF4-FFF2-40B4-BE49-F238E27FC236}">
                <a16:creationId xmlns:a16="http://schemas.microsoft.com/office/drawing/2014/main" xmlns="" id="{A33688F9-CD25-FA4C-A3EC-029E9E6B8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xmlns="" id="{6A67035B-34E9-B94A-BC03-72530C9385CB}"/>
              </a:ext>
            </a:extLst>
          </p:cNvPr>
          <p:cNvSpPr/>
          <p:nvPr/>
        </p:nvSpPr>
        <p:spPr>
          <a:xfrm>
            <a:off x="10816302" y="6611769"/>
            <a:ext cx="13756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nn-NO" sz="1000" dirty="0"/>
              <a:t>Foto: Svein Jarle Slinde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56859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52D9F4D7-7E8D-9146-8614-394E38322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389120" cy="3584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b-NO" sz="2000" dirty="0"/>
              <a:t>«Å stå og sjå på at det dett stein ned mot trafikkert veg, det er </a:t>
            </a:r>
            <a:r>
              <a:rPr lang="nb-NO" sz="2000" dirty="0" err="1"/>
              <a:t>ikkje</a:t>
            </a:r>
            <a:r>
              <a:rPr lang="nb-NO" sz="2000" dirty="0"/>
              <a:t> noko god kjensle. Tida </a:t>
            </a:r>
            <a:r>
              <a:rPr lang="nb-NO" sz="2000" dirty="0" err="1"/>
              <a:t>stoppar</a:t>
            </a:r>
            <a:r>
              <a:rPr lang="nb-NO" sz="2000" dirty="0"/>
              <a:t> heilt opp.» </a:t>
            </a:r>
          </a:p>
          <a:p>
            <a:pPr marL="0" indent="0" algn="r">
              <a:buNone/>
            </a:pPr>
            <a:endParaRPr lang="nb-NO" sz="2000" dirty="0"/>
          </a:p>
          <a:p>
            <a:pPr marL="0" indent="0" algn="r">
              <a:buNone/>
            </a:pPr>
            <a:r>
              <a:rPr lang="nb-NO" sz="1600" i="1" dirty="0"/>
              <a:t>Svein Jarle Slinde, busett på </a:t>
            </a:r>
            <a:r>
              <a:rPr lang="nb-NO" sz="1600" i="1" dirty="0" err="1"/>
              <a:t>Ylvisåker</a:t>
            </a:r>
            <a:r>
              <a:rPr lang="nb-NO" sz="1600" i="1" dirty="0"/>
              <a:t>, Rv 13.</a:t>
            </a:r>
          </a:p>
        </p:txBody>
      </p:sp>
      <p:pic>
        <p:nvPicPr>
          <p:cNvPr id="10" name="Bilde 9" descr="Et bilde som inneholder utendørs, fjell, snø, tog&#10;&#10;Automatisk generert beskrivelse">
            <a:extLst>
              <a:ext uri="{FF2B5EF4-FFF2-40B4-BE49-F238E27FC236}">
                <a16:creationId xmlns:a16="http://schemas.microsoft.com/office/drawing/2014/main" xmlns="" id="{9FD3B824-3A81-F940-9C9A-84809A907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xmlns="" id="{0053F513-E17C-9C4D-92C7-8A87D06C126B}"/>
              </a:ext>
            </a:extLst>
          </p:cNvPr>
          <p:cNvSpPr/>
          <p:nvPr/>
        </p:nvSpPr>
        <p:spPr>
          <a:xfrm>
            <a:off x="10816302" y="6611769"/>
            <a:ext cx="13756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nn-NO" sz="1000" dirty="0"/>
              <a:t>Foto: Svein Jarle Slinde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162844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CC95B4F2-8A46-0842-9756-8D4BABDB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617720" cy="1088136"/>
          </a:xfrm>
        </p:spPr>
        <p:txBody>
          <a:bodyPr anchor="b">
            <a:normAutofit/>
          </a:bodyPr>
          <a:lstStyle/>
          <a:p>
            <a:r>
              <a:rPr lang="nb-NO" sz="3400" dirty="0"/>
              <a:t>Skredstatus på våre </a:t>
            </a:r>
            <a:r>
              <a:rPr lang="nb-NO" sz="3400" dirty="0" err="1"/>
              <a:t>vegar</a:t>
            </a:r>
            <a:endParaRPr lang="nb-NO" sz="3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28FE5817-5CE8-0C40-8871-D9D49E991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b-NO" sz="1800" dirty="0"/>
              <a:t>Skredsikringsbehov for riks- og </a:t>
            </a:r>
            <a:r>
              <a:rPr lang="nb-NO" sz="1800" dirty="0" err="1"/>
              <a:t>fylkesvegar</a:t>
            </a:r>
            <a:r>
              <a:rPr lang="nb-NO" sz="1800" dirty="0"/>
              <a:t> i Region vest er stort.</a:t>
            </a:r>
          </a:p>
          <a:p>
            <a:r>
              <a:rPr lang="nb-NO" sz="1800" dirty="0"/>
              <a:t>Over 300 skredpunkt på </a:t>
            </a:r>
            <a:r>
              <a:rPr lang="nb-NO" sz="1800" dirty="0" err="1"/>
              <a:t>fylkesvegar</a:t>
            </a:r>
            <a:r>
              <a:rPr lang="nb-NO" sz="1800" dirty="0"/>
              <a:t> i Sogn og Fjordane.</a:t>
            </a:r>
          </a:p>
          <a:p>
            <a:r>
              <a:rPr lang="nb-NO" sz="1800" dirty="0"/>
              <a:t>Ras gir utrygge </a:t>
            </a:r>
            <a:r>
              <a:rPr lang="nb-NO" sz="1800" dirty="0" smtClean="0"/>
              <a:t>ferdselsårer</a:t>
            </a:r>
            <a:endParaRPr lang="nb-NO" sz="1800" dirty="0"/>
          </a:p>
          <a:p>
            <a:pPr lvl="1"/>
            <a:r>
              <a:rPr lang="nb-NO" sz="1800" dirty="0"/>
              <a:t>Tar liv</a:t>
            </a:r>
          </a:p>
          <a:p>
            <a:pPr lvl="1"/>
            <a:r>
              <a:rPr lang="nb-NO" sz="1800" dirty="0"/>
              <a:t>Stenger </a:t>
            </a:r>
            <a:r>
              <a:rPr lang="nb-NO" sz="1800" dirty="0" err="1"/>
              <a:t>skulevegar</a:t>
            </a:r>
            <a:endParaRPr lang="nb-NO" sz="1800" dirty="0"/>
          </a:p>
          <a:p>
            <a:pPr lvl="1"/>
            <a:r>
              <a:rPr lang="nb-NO" sz="1800" dirty="0"/>
              <a:t>Stenger veg til og </a:t>
            </a:r>
            <a:r>
              <a:rPr lang="nb-NO" sz="1800" dirty="0" err="1"/>
              <a:t>frå</a:t>
            </a:r>
            <a:r>
              <a:rPr lang="nb-NO" sz="1800" dirty="0"/>
              <a:t> arbeid</a:t>
            </a:r>
          </a:p>
          <a:p>
            <a:r>
              <a:rPr lang="nb-NO" sz="1800" dirty="0" err="1"/>
              <a:t>Skapar</a:t>
            </a:r>
            <a:r>
              <a:rPr lang="nb-NO" sz="1800" dirty="0"/>
              <a:t> </a:t>
            </a:r>
            <a:r>
              <a:rPr lang="nb-NO" sz="1800" dirty="0" err="1"/>
              <a:t>mykje</a:t>
            </a:r>
            <a:r>
              <a:rPr lang="nb-NO" sz="1800" dirty="0"/>
              <a:t> </a:t>
            </a:r>
            <a:r>
              <a:rPr lang="nb-NO" sz="1800" dirty="0" err="1"/>
              <a:t>usikkerheit</a:t>
            </a:r>
            <a:r>
              <a:rPr lang="nb-NO" sz="1800" dirty="0"/>
              <a:t>, både næringsliv og privat.</a:t>
            </a:r>
          </a:p>
          <a:p>
            <a:r>
              <a:rPr lang="nb-NO" sz="1800" dirty="0"/>
              <a:t>Få </a:t>
            </a:r>
            <a:r>
              <a:rPr lang="nb-NO" sz="1800" dirty="0" err="1" smtClean="0"/>
              <a:t>omkøyringsmoglegheiter</a:t>
            </a:r>
            <a:endParaRPr lang="nb-NO" sz="1800" dirty="0"/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</p:txBody>
      </p:sp>
      <p:pic>
        <p:nvPicPr>
          <p:cNvPr id="12" name="Bilde 11" descr="Et bilde som inneholder utendørs, fjell, oransje, brann&#10;&#10;Automatisk generert beskrivelse">
            <a:extLst>
              <a:ext uri="{FF2B5EF4-FFF2-40B4-BE49-F238E27FC236}">
                <a16:creationId xmlns:a16="http://schemas.microsoft.com/office/drawing/2014/main" xmlns="" id="{04439C70-10E6-D14D-9AF9-2EB17A0A5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xmlns="" id="{B9871EB0-E44B-A241-A422-2ABE86F5801A}"/>
              </a:ext>
            </a:extLst>
          </p:cNvPr>
          <p:cNvSpPr/>
          <p:nvPr/>
        </p:nvSpPr>
        <p:spPr>
          <a:xfrm>
            <a:off x="10207161" y="6611779"/>
            <a:ext cx="19848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nn-NO" sz="1000" dirty="0"/>
              <a:t>Foto: Jens Tveit, Statens vegvesen 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128667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xmlns="" id="{633874A4-3899-A04A-9010-A5F1C5F1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2920" cy="1325563"/>
          </a:xfrm>
        </p:spPr>
        <p:txBody>
          <a:bodyPr>
            <a:normAutofit/>
          </a:bodyPr>
          <a:lstStyle/>
          <a:p>
            <a:r>
              <a:rPr lang="nn-NO" sz="3600" dirty="0"/>
              <a:t>Skredsikringsbehov for riks- og fylkesvegar i Region vest (2019):</a:t>
            </a:r>
          </a:p>
        </p:txBody>
      </p:sp>
      <p:pic>
        <p:nvPicPr>
          <p:cNvPr id="4" name="Bilde 3" descr="Et bilde som inneholder kabinett, montert, tre, hvit&#10;&#10;Automatisk generert beskrivelse">
            <a:extLst>
              <a:ext uri="{FF2B5EF4-FFF2-40B4-BE49-F238E27FC236}">
                <a16:creationId xmlns:a16="http://schemas.microsoft.com/office/drawing/2014/main" xmlns="" id="{761E7487-A683-7C49-BE4C-BADE92386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679" y="2230507"/>
            <a:ext cx="9494709" cy="278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08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CC95B4F2-8A46-0842-9756-8D4BABDBB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/>
              <a:t>Rassikringsmidlar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28FE5817-5CE8-0C40-8871-D9D49E991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endParaRPr lang="nb-NO" sz="1800" dirty="0"/>
          </a:p>
          <a:p>
            <a:r>
              <a:rPr lang="nb-NO" sz="1800" dirty="0"/>
              <a:t>Rammene til </a:t>
            </a:r>
            <a:r>
              <a:rPr lang="nb-NO" sz="1800"/>
              <a:t>rassikringsmidlar</a:t>
            </a:r>
            <a:r>
              <a:rPr lang="nb-NO" sz="1800" dirty="0"/>
              <a:t> </a:t>
            </a:r>
            <a:r>
              <a:rPr lang="nb-NO" sz="1800" b="1" dirty="0"/>
              <a:t>må </a:t>
            </a:r>
            <a:r>
              <a:rPr lang="nb-NO" sz="1800" b="1"/>
              <a:t>aukast</a:t>
            </a:r>
            <a:r>
              <a:rPr lang="nb-NO" sz="1800" dirty="0"/>
              <a:t>. </a:t>
            </a:r>
          </a:p>
          <a:p>
            <a:r>
              <a:rPr lang="nb-NO" sz="1800"/>
              <a:t>Klimaendringane</a:t>
            </a:r>
            <a:r>
              <a:rPr lang="nb-NO" sz="1800" dirty="0"/>
              <a:t> vil </a:t>
            </a:r>
            <a:r>
              <a:rPr lang="nb-NO" sz="1800"/>
              <a:t>gje</a:t>
            </a:r>
            <a:r>
              <a:rPr lang="nb-NO" sz="1800" dirty="0"/>
              <a:t> </a:t>
            </a:r>
            <a:r>
              <a:rPr lang="nb-NO" sz="1800" b="1"/>
              <a:t>hyppigare</a:t>
            </a:r>
            <a:r>
              <a:rPr lang="nb-NO" sz="1800" b="1" dirty="0"/>
              <a:t> tilfelle </a:t>
            </a:r>
            <a:r>
              <a:rPr lang="nb-NO" sz="1800" dirty="0"/>
              <a:t>av skred og </a:t>
            </a:r>
            <a:r>
              <a:rPr lang="nb-NO" sz="1800"/>
              <a:t>flaum</a:t>
            </a:r>
            <a:r>
              <a:rPr lang="nb-NO" sz="1800" dirty="0"/>
              <a:t>. </a:t>
            </a:r>
          </a:p>
          <a:p>
            <a:r>
              <a:rPr lang="nb-NO" sz="1800" dirty="0"/>
              <a:t>Trygg samferdsel krev </a:t>
            </a:r>
            <a:r>
              <a:rPr lang="nb-NO" sz="1800" b="1" dirty="0"/>
              <a:t>satsing</a:t>
            </a:r>
            <a:r>
              <a:rPr lang="nb-NO" sz="1800" dirty="0"/>
              <a:t> på rassikring.</a:t>
            </a:r>
          </a:p>
          <a:p>
            <a:r>
              <a:rPr lang="nb-NO" sz="1800"/>
              <a:t>Øyremerka</a:t>
            </a:r>
            <a:r>
              <a:rPr lang="nb-NO" sz="1800" dirty="0"/>
              <a:t> </a:t>
            </a:r>
            <a:r>
              <a:rPr lang="nb-NO" sz="1800"/>
              <a:t>midlar</a:t>
            </a:r>
            <a:r>
              <a:rPr lang="nb-NO" sz="1800" dirty="0"/>
              <a:t> til rassikring må </a:t>
            </a:r>
            <a:r>
              <a:rPr lang="nb-NO" sz="1800" b="1" dirty="0"/>
              <a:t>stå i forhold </a:t>
            </a:r>
            <a:r>
              <a:rPr lang="nb-NO" sz="1800" dirty="0"/>
              <a:t>til behovet.</a:t>
            </a:r>
          </a:p>
        </p:txBody>
      </p:sp>
      <p:pic>
        <p:nvPicPr>
          <p:cNvPr id="6" name="Bilde 5" descr="Et bilde som inneholder snø, utendørs, brett, mann&#10;&#10;Automatisk generert beskrivelse">
            <a:extLst>
              <a:ext uri="{FF2B5EF4-FFF2-40B4-BE49-F238E27FC236}">
                <a16:creationId xmlns:a16="http://schemas.microsoft.com/office/drawing/2014/main" xmlns="" id="{28AEC482-5034-1B4C-86C8-183AA58AB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60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579C98D-8B9F-9C4A-961B-F873E2CE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/>
              <a:t>Klimaendringar: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3AA873A-1963-FE4B-ADF9-6481EC7CA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b-NO" sz="1800" dirty="0"/>
              <a:t>Det må </a:t>
            </a:r>
            <a:r>
              <a:rPr lang="nb-NO" sz="1800" dirty="0" err="1" smtClean="0"/>
              <a:t>løyvast</a:t>
            </a:r>
            <a:r>
              <a:rPr lang="nb-NO" sz="1800" dirty="0" smtClean="0"/>
              <a:t> </a:t>
            </a:r>
            <a:r>
              <a:rPr lang="nb-NO" sz="1800" dirty="0" err="1"/>
              <a:t>meir</a:t>
            </a:r>
            <a:r>
              <a:rPr lang="nb-NO" sz="1800" dirty="0"/>
              <a:t> </a:t>
            </a:r>
            <a:r>
              <a:rPr lang="nb-NO" sz="1800" dirty="0" err="1"/>
              <a:t>ressursar</a:t>
            </a:r>
            <a:r>
              <a:rPr lang="nb-NO" sz="1800" dirty="0"/>
              <a:t> på </a:t>
            </a:r>
            <a:r>
              <a:rPr lang="nb-NO" sz="1800" b="1" dirty="0" err="1"/>
              <a:t>vedlikehald</a:t>
            </a:r>
            <a:r>
              <a:rPr lang="nb-NO" sz="1800" dirty="0"/>
              <a:t> og </a:t>
            </a:r>
            <a:r>
              <a:rPr lang="nb-NO" sz="1800" b="1" dirty="0"/>
              <a:t>opprusting</a:t>
            </a:r>
            <a:r>
              <a:rPr lang="nb-NO" sz="1800" dirty="0"/>
              <a:t> av </a:t>
            </a:r>
            <a:r>
              <a:rPr lang="nb-NO" sz="1800" dirty="0" err="1"/>
              <a:t>eksisterande</a:t>
            </a:r>
            <a:r>
              <a:rPr lang="nb-NO" sz="1800" dirty="0"/>
              <a:t> transportinfrastruktur. </a:t>
            </a:r>
          </a:p>
          <a:p>
            <a:r>
              <a:rPr lang="nb-NO" sz="1800" dirty="0"/>
              <a:t>Me treng </a:t>
            </a:r>
            <a:r>
              <a:rPr lang="nb-NO" sz="1800" b="1" dirty="0"/>
              <a:t>betre rassikring</a:t>
            </a:r>
            <a:r>
              <a:rPr lang="nb-NO" sz="1800" dirty="0"/>
              <a:t>, for å </a:t>
            </a:r>
            <a:r>
              <a:rPr lang="nb-NO" sz="1800" dirty="0" err="1"/>
              <a:t>auke</a:t>
            </a:r>
            <a:r>
              <a:rPr lang="nb-NO" sz="1800" dirty="0"/>
              <a:t> fokus på liv og helse.</a:t>
            </a:r>
          </a:p>
        </p:txBody>
      </p:sp>
      <p:pic>
        <p:nvPicPr>
          <p:cNvPr id="9" name="Bilde 8" descr="Et bilde som inneholder gress, utendørs, mann, ridning&#10;&#10;Automatisk generert beskrivelse">
            <a:extLst>
              <a:ext uri="{FF2B5EF4-FFF2-40B4-BE49-F238E27FC236}">
                <a16:creationId xmlns:a16="http://schemas.microsoft.com/office/drawing/2014/main" xmlns="" id="{F86C9227-21E9-634A-88F2-02C41D9F4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xmlns="" id="{0458ABF2-E4C0-A448-8745-836F7D5CCFAC}"/>
              </a:ext>
            </a:extLst>
          </p:cNvPr>
          <p:cNvSpPr/>
          <p:nvPr/>
        </p:nvSpPr>
        <p:spPr>
          <a:xfrm>
            <a:off x="10922101" y="6519920"/>
            <a:ext cx="1269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nn-NO" sz="1000" dirty="0">
                <a:solidFill>
                  <a:schemeClr val="bg1"/>
                </a:solidFill>
              </a:rPr>
              <a:t>Foto: Rune </a:t>
            </a:r>
            <a:r>
              <a:rPr lang="nn-NO" sz="1000" dirty="0" err="1">
                <a:solidFill>
                  <a:schemeClr val="bg1"/>
                </a:solidFill>
              </a:rPr>
              <a:t>Sævig</a:t>
            </a:r>
            <a:r>
              <a:rPr lang="nn-NO" sz="1000" dirty="0">
                <a:solidFill>
                  <a:schemeClr val="bg1"/>
                </a:solidFill>
              </a:rPr>
              <a:t>/BT</a:t>
            </a:r>
          </a:p>
        </p:txBody>
      </p:sp>
    </p:spTree>
    <p:extLst>
      <p:ext uri="{BB962C8B-B14F-4D97-AF65-F5344CB8AC3E}">
        <p14:creationId xmlns:p14="http://schemas.microsoft.com/office/powerpoint/2010/main" val="1042908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xmlns="" id="{0C094EA4-8D17-0B4C-8A19-D55AE35CC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494" y="-116735"/>
            <a:ext cx="12399528" cy="697473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xmlns="" id="{0F2561C8-3653-4C4B-ADED-8E080601DBA3}"/>
              </a:ext>
            </a:extLst>
          </p:cNvPr>
          <p:cNvSpPr txBox="1">
            <a:spLocks/>
          </p:cNvSpPr>
          <p:nvPr/>
        </p:nvSpPr>
        <p:spPr>
          <a:xfrm>
            <a:off x="301007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tettare</a:t>
            </a:r>
            <a:r>
              <a:rPr lang="nb-NO" dirty="0"/>
              <a:t> </a:t>
            </a:r>
            <a:r>
              <a:rPr lang="nb-NO" dirty="0" err="1"/>
              <a:t>Vestland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6143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" name="Rectangle 121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D1ACBC82-3C7E-3641-ADCD-50A9B422C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 dirty="0" err="1" smtClean="0"/>
              <a:t>Vikafjell</a:t>
            </a:r>
            <a:r>
              <a:rPr lang="nb-NO" sz="3400" dirty="0" smtClean="0"/>
              <a:t> </a:t>
            </a:r>
            <a:r>
              <a:rPr lang="nb-NO" sz="3400" dirty="0"/>
              <a:t>i dag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3FDBBF05-1B77-274E-883C-05DF23776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577081" cy="3584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n-NO" sz="2000" dirty="0"/>
              <a:t>Vikafjellet mest vinterstengde vegen i landet, tross «heilårsope». </a:t>
            </a:r>
          </a:p>
          <a:p>
            <a:r>
              <a:rPr lang="nn-NO" sz="2000" dirty="0"/>
              <a:t>Per år </a:t>
            </a:r>
            <a:r>
              <a:rPr lang="nn-NO" sz="2000" dirty="0" err="1" smtClean="0"/>
              <a:t>gj.snitt</a:t>
            </a:r>
            <a:r>
              <a:rPr lang="nn-NO" sz="2000" dirty="0" smtClean="0"/>
              <a:t> </a:t>
            </a:r>
            <a:r>
              <a:rPr lang="nn-NO" sz="2000" dirty="0"/>
              <a:t>213 timar med kolonne-køyring og 992 timar midlertidig stengd. </a:t>
            </a:r>
          </a:p>
          <a:p>
            <a:r>
              <a:rPr lang="nn-NO" sz="2000" dirty="0"/>
              <a:t>Det vil sei 50 døgn stengd eller kolonne-køyrt per år.</a:t>
            </a:r>
          </a:p>
          <a:p>
            <a:endParaRPr lang="nn-NO" sz="2000" dirty="0"/>
          </a:p>
          <a:p>
            <a:r>
              <a:rPr lang="nb-NO" sz="2000" b="1" dirty="0"/>
              <a:t>Stengt totalt 80 døgn so langt i år. </a:t>
            </a:r>
          </a:p>
        </p:txBody>
      </p:sp>
      <p:pic>
        <p:nvPicPr>
          <p:cNvPr id="74" name="Bilde 73" descr="Et bilde som inneholder snø, utendørs, natur, fjell&#10;&#10;Automatisk generert beskrivelse">
            <a:extLst>
              <a:ext uri="{FF2B5EF4-FFF2-40B4-BE49-F238E27FC236}">
                <a16:creationId xmlns:a16="http://schemas.microsoft.com/office/drawing/2014/main" xmlns="" id="{31C95220-D868-464E-815D-5122DBDBEF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xmlns="" id="{5A870429-5FBB-4B43-91AF-916FF0F5BC8F}"/>
              </a:ext>
            </a:extLst>
          </p:cNvPr>
          <p:cNvSpPr/>
          <p:nvPr/>
        </p:nvSpPr>
        <p:spPr>
          <a:xfrm>
            <a:off x="10827524" y="6611769"/>
            <a:ext cx="13644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Foto: </a:t>
            </a:r>
            <a:r>
              <a:rPr lang="nb-NO" sz="1000" dirty="0" err="1">
                <a:solidFill>
                  <a:schemeClr val="bg1"/>
                </a:solidFill>
              </a:rPr>
              <a:t>Stokkebø</a:t>
            </a:r>
            <a:r>
              <a:rPr lang="nb-NO" sz="1000" dirty="0">
                <a:solidFill>
                  <a:schemeClr val="bg1"/>
                </a:solidFill>
              </a:rPr>
              <a:t> maskin</a:t>
            </a:r>
            <a:endParaRPr lang="nn-NO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6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38C20497-AE10-8B44-8925-E21602A37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/>
              <a:t>Innhald: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5EE3D5CB-9DD1-364C-B3A5-820961430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lvl="0"/>
            <a:r>
              <a:rPr lang="nn-NO" sz="1800" dirty="0"/>
              <a:t>Om Sogn </a:t>
            </a:r>
          </a:p>
          <a:p>
            <a:pPr lvl="0"/>
            <a:r>
              <a:rPr lang="nn-NO" sz="1800" dirty="0"/>
              <a:t>Vegstatus i </a:t>
            </a:r>
            <a:r>
              <a:rPr lang="nb-NO" sz="1800" dirty="0"/>
              <a:t>dag</a:t>
            </a:r>
          </a:p>
          <a:p>
            <a:pPr lvl="0"/>
            <a:r>
              <a:rPr lang="nn-NO" sz="1800" dirty="0"/>
              <a:t>Behov</a:t>
            </a:r>
          </a:p>
          <a:p>
            <a:pPr lvl="1"/>
            <a:r>
              <a:rPr lang="nb-NO" sz="1800" dirty="0"/>
              <a:t>Rassikring</a:t>
            </a:r>
          </a:p>
          <a:p>
            <a:pPr lvl="1"/>
            <a:r>
              <a:rPr lang="nb-NO" sz="1800" dirty="0" err="1"/>
              <a:t>Klimaendringar</a:t>
            </a:r>
            <a:endParaRPr lang="nn-NO" sz="1800" dirty="0"/>
          </a:p>
          <a:p>
            <a:pPr lvl="1"/>
            <a:r>
              <a:rPr lang="nn-NO" sz="1800" dirty="0"/>
              <a:t>Kopling Vestland</a:t>
            </a:r>
          </a:p>
          <a:p>
            <a:pPr lvl="1"/>
            <a:r>
              <a:rPr lang="nn-NO" sz="1800" dirty="0"/>
              <a:t>Kopling vest-aust</a:t>
            </a:r>
            <a:endParaRPr lang="nb-NO" sz="1800" dirty="0"/>
          </a:p>
          <a:p>
            <a:pPr lvl="1"/>
            <a:r>
              <a:rPr lang="nb-NO" sz="1800" dirty="0" err="1"/>
              <a:t>Utbetring</a:t>
            </a:r>
            <a:r>
              <a:rPr lang="nb-NO" sz="1800" dirty="0"/>
              <a:t> E39</a:t>
            </a:r>
          </a:p>
          <a:p>
            <a:pPr lvl="1"/>
            <a:r>
              <a:rPr lang="nb-NO" sz="1800" dirty="0" err="1"/>
              <a:t>Utbetring</a:t>
            </a:r>
            <a:r>
              <a:rPr lang="nb-NO" sz="1800" dirty="0"/>
              <a:t> fylkesveg</a:t>
            </a:r>
          </a:p>
        </p:txBody>
      </p:sp>
      <p:pic>
        <p:nvPicPr>
          <p:cNvPr id="8" name="Bilde 7" descr="Et bilde som inneholder fjell, natur, utendørs, snø&#10;&#10;Automatisk generert beskrivelse">
            <a:extLst>
              <a:ext uri="{FF2B5EF4-FFF2-40B4-BE49-F238E27FC236}">
                <a16:creationId xmlns:a16="http://schemas.microsoft.com/office/drawing/2014/main" xmlns="" id="{C8EE5F6D-09F8-2E41-BE83-068AFFC0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490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D1ACBC82-3C7E-3641-ADCD-50A9B422C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 dirty="0"/>
              <a:t>Rv 13: </a:t>
            </a:r>
            <a:r>
              <a:rPr lang="nb-NO" sz="3400" dirty="0" err="1" smtClean="0"/>
              <a:t>Vikafjellstunnelen</a:t>
            </a:r>
            <a:endParaRPr lang="nb-NO" sz="3400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3FDBBF05-1B77-274E-883C-05DF23776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n-NO" sz="1800" dirty="0"/>
              <a:t>Tunnel - einaste løysing for å få sikker heilårsveg over </a:t>
            </a:r>
            <a:r>
              <a:rPr lang="nn-NO" sz="1800" dirty="0" err="1"/>
              <a:t>Vikafjell</a:t>
            </a:r>
            <a:r>
              <a:rPr lang="nn-NO" sz="1800" dirty="0"/>
              <a:t>.</a:t>
            </a:r>
            <a:r>
              <a:rPr lang="nb-NO" sz="1800" dirty="0"/>
              <a:t>  </a:t>
            </a:r>
          </a:p>
          <a:p>
            <a:r>
              <a:rPr lang="nb-NO" sz="1800" dirty="0"/>
              <a:t>Sogn </a:t>
            </a:r>
            <a:r>
              <a:rPr lang="nb-NO" sz="1800" dirty="0" err="1"/>
              <a:t>tettare</a:t>
            </a:r>
            <a:r>
              <a:rPr lang="nb-NO" sz="1800" dirty="0"/>
              <a:t> på Bergen</a:t>
            </a:r>
          </a:p>
          <a:p>
            <a:r>
              <a:rPr lang="nb-NO" sz="1800" dirty="0"/>
              <a:t>Kobling til </a:t>
            </a:r>
            <a:r>
              <a:rPr lang="nb-NO" sz="1800" dirty="0" err="1"/>
              <a:t>tognett</a:t>
            </a:r>
            <a:r>
              <a:rPr lang="nb-NO" sz="1800" dirty="0"/>
              <a:t> på Voss</a:t>
            </a:r>
          </a:p>
          <a:p>
            <a:r>
              <a:rPr lang="nb-NO" sz="1800" dirty="0"/>
              <a:t>Vekst for næringsliv, </a:t>
            </a:r>
            <a:r>
              <a:rPr lang="nb-NO" sz="1800" dirty="0" err="1"/>
              <a:t>busetnad</a:t>
            </a:r>
            <a:r>
              <a:rPr lang="nb-NO" sz="1800" dirty="0"/>
              <a:t> og turisme</a:t>
            </a:r>
          </a:p>
          <a:p>
            <a:r>
              <a:rPr lang="nb-NO" sz="1800" dirty="0" err="1"/>
              <a:t>Meir</a:t>
            </a:r>
            <a:r>
              <a:rPr lang="nb-NO" sz="1800" dirty="0"/>
              <a:t> effektive </a:t>
            </a:r>
            <a:r>
              <a:rPr lang="nb-NO" sz="1800" dirty="0" smtClean="0"/>
              <a:t>jobbreiser</a:t>
            </a:r>
            <a:endParaRPr lang="nb-NO" sz="1800" dirty="0"/>
          </a:p>
          <a:p>
            <a:r>
              <a:rPr lang="nb-NO" sz="1800" dirty="0" err="1"/>
              <a:t>Auka</a:t>
            </a:r>
            <a:r>
              <a:rPr lang="nb-NO" sz="1800" dirty="0"/>
              <a:t> tryggleik</a:t>
            </a:r>
          </a:p>
          <a:p>
            <a:r>
              <a:rPr lang="nb-NO" sz="1800" dirty="0"/>
              <a:t>Betre regularitet</a:t>
            </a:r>
          </a:p>
        </p:txBody>
      </p:sp>
      <p:pic>
        <p:nvPicPr>
          <p:cNvPr id="5" name="Bilde 4" descr="Et bilde som inneholder utendørs, vann, fjell, båt&#10;&#10;Automatisk generert beskrivelse">
            <a:extLst>
              <a:ext uri="{FF2B5EF4-FFF2-40B4-BE49-F238E27FC236}">
                <a16:creationId xmlns:a16="http://schemas.microsoft.com/office/drawing/2014/main" xmlns="" id="{5106DA3D-C9BD-274D-BF91-BC069382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xmlns="" id="{9F4FC829-A020-E741-8A7E-6C18FC65DCDB}"/>
              </a:ext>
            </a:extLst>
          </p:cNvPr>
          <p:cNvSpPr/>
          <p:nvPr/>
        </p:nvSpPr>
        <p:spPr>
          <a:xfrm>
            <a:off x="10975000" y="6571435"/>
            <a:ext cx="12170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1000" dirty="0">
                <a:solidFill>
                  <a:schemeClr val="bg1"/>
                </a:solidFill>
              </a:rPr>
              <a:t>Foto: Håvard Nesbø</a:t>
            </a:r>
          </a:p>
        </p:txBody>
      </p:sp>
    </p:spTree>
    <p:extLst>
      <p:ext uri="{BB962C8B-B14F-4D97-AF65-F5344CB8AC3E}">
        <p14:creationId xmlns:p14="http://schemas.microsoft.com/office/powerpoint/2010/main" val="3179937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B524723-F18C-3342-B05E-F90B3F02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/>
              <a:t>Rv 13 Vikafjellstunnelen - miljøgevinst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3E955AB2-D1B6-AD45-A0ED-E4D6461BC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b-NO" sz="2000" dirty="0" err="1"/>
              <a:t>Innkorting</a:t>
            </a:r>
            <a:r>
              <a:rPr lang="nb-NO" sz="2000" dirty="0"/>
              <a:t>: 8,5 kilometer</a:t>
            </a:r>
          </a:p>
          <a:p>
            <a:r>
              <a:rPr lang="nb-NO" sz="2000" dirty="0"/>
              <a:t>Tunnelen tilnærma flat</a:t>
            </a:r>
          </a:p>
          <a:p>
            <a:r>
              <a:rPr lang="nb-NO" sz="2000" dirty="0"/>
              <a:t>Estimert 60 prosent trafikkauke </a:t>
            </a:r>
          </a:p>
          <a:p>
            <a:pPr lvl="1"/>
            <a:r>
              <a:rPr lang="nb-NO" sz="2000" dirty="0"/>
              <a:t>avlaster alternative </a:t>
            </a:r>
            <a:r>
              <a:rPr lang="nb-NO" sz="2000" dirty="0" err="1" smtClean="0"/>
              <a:t>køyreruter</a:t>
            </a:r>
            <a:r>
              <a:rPr lang="nb-NO" sz="2000" dirty="0" smtClean="0"/>
              <a:t> </a:t>
            </a:r>
            <a:r>
              <a:rPr lang="nb-NO" sz="2000" dirty="0"/>
              <a:t>(eks. via Aurland) </a:t>
            </a:r>
          </a:p>
          <a:p>
            <a:pPr lvl="1"/>
            <a:r>
              <a:rPr lang="nb-NO" sz="2000" dirty="0" err="1"/>
              <a:t>lågare</a:t>
            </a:r>
            <a:r>
              <a:rPr lang="nb-NO" sz="2000" dirty="0"/>
              <a:t> </a:t>
            </a:r>
            <a:r>
              <a:rPr lang="nb-NO" sz="2000" dirty="0" err="1"/>
              <a:t>køyretid</a:t>
            </a:r>
            <a:r>
              <a:rPr lang="nb-NO" sz="2000" dirty="0"/>
              <a:t> enn alternativ </a:t>
            </a:r>
            <a:r>
              <a:rPr lang="nb-NO" sz="2000" dirty="0" err="1"/>
              <a:t>omkøyring</a:t>
            </a:r>
            <a:endParaRPr lang="nb-NO" sz="2000" dirty="0"/>
          </a:p>
        </p:txBody>
      </p:sp>
      <p:pic>
        <p:nvPicPr>
          <p:cNvPr id="4" name="Bilde 3" descr="Et bilde som inneholder snø, utendørs, natur, fjell&#10;&#10;Automatisk generert beskrivelse">
            <a:extLst>
              <a:ext uri="{FF2B5EF4-FFF2-40B4-BE49-F238E27FC236}">
                <a16:creationId xmlns:a16="http://schemas.microsoft.com/office/drawing/2014/main" xmlns="" id="{63C9EBA1-85FF-3440-8795-D00368A41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xmlns="" id="{E63D5B0B-64B7-5A4B-8A6C-330FE26ADA72}"/>
              </a:ext>
            </a:extLst>
          </p:cNvPr>
          <p:cNvSpPr/>
          <p:nvPr/>
        </p:nvSpPr>
        <p:spPr>
          <a:xfrm>
            <a:off x="10827524" y="6611769"/>
            <a:ext cx="13644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Foto: </a:t>
            </a:r>
            <a:r>
              <a:rPr lang="nb-NO" sz="1000" dirty="0" err="1">
                <a:solidFill>
                  <a:schemeClr val="bg1"/>
                </a:solidFill>
              </a:rPr>
              <a:t>Stokkebø</a:t>
            </a:r>
            <a:r>
              <a:rPr lang="nb-NO" sz="1000" dirty="0">
                <a:solidFill>
                  <a:schemeClr val="bg1"/>
                </a:solidFill>
              </a:rPr>
              <a:t> maskin</a:t>
            </a:r>
            <a:endParaRPr lang="nn-NO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91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0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B524723-F18C-3342-B05E-F90B3F02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/>
              <a:t>Rv 13 Vikafjellstunnelen - tryggleik</a:t>
            </a:r>
          </a:p>
        </p:txBody>
      </p:sp>
      <p:sp>
        <p:nvSpPr>
          <p:cNvPr id="58" name="Rectangle 52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4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3E955AB2-D1B6-AD45-A0ED-E4D6461BC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endParaRPr lang="nb-NO" sz="1800" dirty="0"/>
          </a:p>
          <a:p>
            <a:r>
              <a:rPr lang="nb-NO" sz="1800" dirty="0"/>
              <a:t>Rassikker tunnel. Unngår </a:t>
            </a:r>
            <a:r>
              <a:rPr lang="nb-NO" sz="1800" dirty="0" err="1"/>
              <a:t>fleire</a:t>
            </a:r>
            <a:r>
              <a:rPr lang="nb-NO" sz="1800" dirty="0"/>
              <a:t> utsatte </a:t>
            </a:r>
            <a:r>
              <a:rPr lang="nb-NO" sz="1800" dirty="0" err="1"/>
              <a:t>stadar</a:t>
            </a:r>
            <a:r>
              <a:rPr lang="nb-NO" sz="1800" dirty="0"/>
              <a:t> langs vegen.</a:t>
            </a:r>
          </a:p>
          <a:p>
            <a:r>
              <a:rPr lang="nb-NO" sz="1800" dirty="0"/>
              <a:t>Sikker og nødvendig </a:t>
            </a:r>
            <a:r>
              <a:rPr lang="nb-NO" sz="1800" dirty="0" err="1"/>
              <a:t>beredskapsveg</a:t>
            </a:r>
            <a:r>
              <a:rPr lang="nb-NO" sz="1800" dirty="0"/>
              <a:t> </a:t>
            </a:r>
          </a:p>
          <a:p>
            <a:pPr lvl="1"/>
            <a:r>
              <a:rPr lang="nb-NO" sz="1800" dirty="0" err="1"/>
              <a:t>omkøyringsveg</a:t>
            </a:r>
            <a:r>
              <a:rPr lang="nb-NO" sz="1800" dirty="0"/>
              <a:t> for både E39 og  E16</a:t>
            </a:r>
          </a:p>
        </p:txBody>
      </p:sp>
      <p:pic>
        <p:nvPicPr>
          <p:cNvPr id="36" name="Bilde 35" descr="Et bilde som inneholder fjell, utendørs, natur, snø&#10;&#10;Automatisk generert beskrivelse">
            <a:extLst>
              <a:ext uri="{FF2B5EF4-FFF2-40B4-BE49-F238E27FC236}">
                <a16:creationId xmlns:a16="http://schemas.microsoft.com/office/drawing/2014/main" xmlns="" id="{ACA52C04-029C-A547-BEF6-EF3C73707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xmlns="" id="{EC74DE62-A8E8-D645-971F-61DDE2BD0E40}"/>
              </a:ext>
            </a:extLst>
          </p:cNvPr>
          <p:cNvSpPr/>
          <p:nvPr/>
        </p:nvSpPr>
        <p:spPr>
          <a:xfrm>
            <a:off x="10630354" y="6611769"/>
            <a:ext cx="15616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nb-NO" sz="1000">
                <a:solidFill>
                  <a:schemeClr val="bg1"/>
                </a:solidFill>
              </a:rPr>
              <a:t>Foto: Helge Grønningseter</a:t>
            </a:r>
            <a:endParaRPr lang="nn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70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7C432AFE-B3D2-4BFF-BF8F-96C27AFF1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xmlns="" id="{0D2A5FEB-420E-374A-8CDC-BFBCB4B00F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4012CF03-71DE-C444-90AE-7DC82E9F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nb-NO" sz="5000" dirty="0"/>
              <a:t>Sogn regionråd krev: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783AB38-64B7-6744-8607-397692A6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nb-NO" sz="2000"/>
              <a:t>Rv 13 Vikafjellstunnelen: </a:t>
            </a:r>
          </a:p>
          <a:p>
            <a:pPr lvl="1"/>
            <a:r>
              <a:rPr lang="nb-NO" sz="2000" dirty="0"/>
              <a:t>Prioritert i NTP 2022-2033</a:t>
            </a:r>
          </a:p>
          <a:p>
            <a:pPr lvl="1"/>
            <a:r>
              <a:rPr lang="nb-NO" sz="2000" dirty="0"/>
              <a:t>Kostnad: 2,8 - 3,6 mrd. kroner</a:t>
            </a:r>
          </a:p>
          <a:p>
            <a:pPr lvl="1"/>
            <a:endParaRPr lang="nb-NO" sz="2000" dirty="0"/>
          </a:p>
          <a:p>
            <a:r>
              <a:rPr lang="nb-NO" sz="2000"/>
              <a:t>Rv 13 Sogndal-Vik: </a:t>
            </a:r>
          </a:p>
          <a:p>
            <a:pPr lvl="1"/>
            <a:r>
              <a:rPr lang="nb-NO" sz="2000" dirty="0"/>
              <a:t>Ferjesambandet Dragsvik-Hella-Vangsnes må få </a:t>
            </a:r>
            <a:r>
              <a:rPr lang="nb-NO" sz="2000"/>
              <a:t>auka</a:t>
            </a:r>
            <a:r>
              <a:rPr lang="nb-NO" sz="2000" dirty="0"/>
              <a:t> frekvens og </a:t>
            </a:r>
            <a:r>
              <a:rPr lang="nb-NO" sz="2000"/>
              <a:t>nattferje</a:t>
            </a:r>
            <a:r>
              <a:rPr lang="nb-NO" sz="2000" dirty="0"/>
              <a:t>.</a:t>
            </a:r>
          </a:p>
          <a:p>
            <a:pPr lvl="1"/>
            <a:r>
              <a:rPr lang="nb-NO" sz="2000" dirty="0"/>
              <a:t>Vegstrekninga Hella-Leikanger er </a:t>
            </a:r>
            <a:r>
              <a:rPr lang="nb-NO" sz="2000"/>
              <a:t>ein</a:t>
            </a:r>
            <a:r>
              <a:rPr lang="nb-NO" sz="2000" dirty="0"/>
              <a:t> flaskehals i dag og må </a:t>
            </a:r>
            <a:r>
              <a:rPr lang="nb-NO" sz="2000"/>
              <a:t>utbetrast</a:t>
            </a:r>
            <a:r>
              <a:rPr lang="nb-NO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7838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stoff&#10;&#10;Automatisk generert beskrivelse">
            <a:extLst>
              <a:ext uri="{FF2B5EF4-FFF2-40B4-BE49-F238E27FC236}">
                <a16:creationId xmlns:a16="http://schemas.microsoft.com/office/drawing/2014/main" xmlns="" id="{70C69CB9-62D1-9D41-8110-4263E2EA7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"/>
          <a:stretch/>
        </p:blipFill>
        <p:spPr>
          <a:xfrm>
            <a:off x="0" y="-1"/>
            <a:ext cx="12190896" cy="6858001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xmlns="" id="{2B58EE16-2365-2847-BC21-88606018BBE7}"/>
              </a:ext>
            </a:extLst>
          </p:cNvPr>
          <p:cNvSpPr txBox="1">
            <a:spLocks/>
          </p:cNvSpPr>
          <p:nvPr/>
        </p:nvSpPr>
        <p:spPr>
          <a:xfrm>
            <a:off x="399223" y="52207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Kopling vest-aust</a:t>
            </a:r>
          </a:p>
        </p:txBody>
      </p:sp>
    </p:spTree>
    <p:extLst>
      <p:ext uri="{BB962C8B-B14F-4D97-AF65-F5344CB8AC3E}">
        <p14:creationId xmlns:p14="http://schemas.microsoft.com/office/powerpoint/2010/main" val="3780747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579C98D-8B9F-9C4A-961B-F873E2CE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 dirty="0"/>
              <a:t>Rv 52 </a:t>
            </a:r>
            <a:r>
              <a:rPr lang="nb-NO" sz="3400"/>
              <a:t>Bjøberg-Borlaug</a:t>
            </a:r>
            <a:r>
              <a:rPr lang="nb-NO" sz="3400" dirty="0"/>
              <a:t> - </a:t>
            </a:r>
            <a:r>
              <a:rPr lang="nb-NO" sz="3400"/>
              <a:t>samfunnsnytte</a:t>
            </a:r>
            <a:endParaRPr lang="nb-NO" sz="34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3AA873A-1963-FE4B-ADF9-6481EC7CA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b-NO" sz="1800" dirty="0"/>
              <a:t>Tunnel gjennom </a:t>
            </a:r>
            <a:r>
              <a:rPr lang="nb-NO" sz="1800" dirty="0" smtClean="0"/>
              <a:t>Hemsedalsfjellet </a:t>
            </a:r>
            <a:r>
              <a:rPr lang="nb-NO" sz="1800" dirty="0"/>
              <a:t>er </a:t>
            </a:r>
            <a:r>
              <a:rPr lang="nb-NO" sz="1800" dirty="0" err="1"/>
              <a:t>avgjerande</a:t>
            </a:r>
            <a:r>
              <a:rPr lang="nb-NO" sz="1800" dirty="0"/>
              <a:t> for </a:t>
            </a:r>
            <a:r>
              <a:rPr lang="nb-NO" sz="1800" b="1" dirty="0"/>
              <a:t>sikker fjellovergang</a:t>
            </a:r>
            <a:r>
              <a:rPr lang="nb-NO" sz="1800" dirty="0"/>
              <a:t>.</a:t>
            </a:r>
          </a:p>
          <a:p>
            <a:r>
              <a:rPr lang="nb-NO" sz="1800" dirty="0"/>
              <a:t>Bedre </a:t>
            </a:r>
            <a:r>
              <a:rPr lang="nb-NO" sz="1800" b="1" dirty="0" err="1" smtClean="0"/>
              <a:t>framkome</a:t>
            </a:r>
            <a:r>
              <a:rPr lang="nb-NO" sz="1800" dirty="0" smtClean="0"/>
              <a:t>, </a:t>
            </a:r>
            <a:r>
              <a:rPr lang="nb-NO" sz="1800" dirty="0"/>
              <a:t>gjennom </a:t>
            </a:r>
            <a:r>
              <a:rPr lang="nb-NO" sz="1800" dirty="0" err="1" smtClean="0"/>
              <a:t>jamnare</a:t>
            </a:r>
            <a:r>
              <a:rPr lang="nb-NO" sz="1800" dirty="0" smtClean="0"/>
              <a:t> </a:t>
            </a:r>
            <a:r>
              <a:rPr lang="nb-NO" sz="1800" dirty="0"/>
              <a:t>stigning og fjerning av vegslyng. </a:t>
            </a:r>
          </a:p>
          <a:p>
            <a:r>
              <a:rPr lang="nb-NO" sz="1800" dirty="0"/>
              <a:t>Bedre </a:t>
            </a:r>
            <a:r>
              <a:rPr lang="nb-NO" sz="1800" b="1" dirty="0"/>
              <a:t>vinterregularitet</a:t>
            </a:r>
            <a:r>
              <a:rPr lang="nb-NO" sz="1800" dirty="0"/>
              <a:t> ved eliminering av vegstrekning på høgfjellet.  </a:t>
            </a:r>
          </a:p>
          <a:p>
            <a:r>
              <a:rPr lang="nb-NO" sz="1800" dirty="0"/>
              <a:t>Dette gir oss ei </a:t>
            </a:r>
            <a:r>
              <a:rPr lang="nb-NO" sz="1800" b="1" dirty="0"/>
              <a:t>regionforstørring</a:t>
            </a:r>
            <a:r>
              <a:rPr lang="nb-NO" sz="1800" dirty="0"/>
              <a:t> og </a:t>
            </a:r>
            <a:r>
              <a:rPr lang="nb-NO" sz="1800" dirty="0" err="1"/>
              <a:t>eit</a:t>
            </a:r>
            <a:r>
              <a:rPr lang="nb-NO" sz="1800" dirty="0"/>
              <a:t> </a:t>
            </a:r>
            <a:r>
              <a:rPr lang="nb-NO" sz="1800" dirty="0" err="1"/>
              <a:t>meir</a:t>
            </a:r>
            <a:r>
              <a:rPr lang="nb-NO" sz="1800" dirty="0"/>
              <a:t> </a:t>
            </a:r>
            <a:r>
              <a:rPr lang="nb-NO" sz="1800" b="1" dirty="0"/>
              <a:t>eksportretta næringsliv</a:t>
            </a:r>
            <a:r>
              <a:rPr lang="nb-NO" sz="1800" dirty="0"/>
              <a:t>.  </a:t>
            </a:r>
          </a:p>
          <a:p>
            <a:endParaRPr lang="nb-NO" sz="1800" dirty="0"/>
          </a:p>
        </p:txBody>
      </p:sp>
      <p:pic>
        <p:nvPicPr>
          <p:cNvPr id="6" name="Bilde 5" descr="Et bilde som inneholder utendørs, snø, vann, mann&#10;&#10;Automatisk generert beskrivelse">
            <a:extLst>
              <a:ext uri="{FF2B5EF4-FFF2-40B4-BE49-F238E27FC236}">
                <a16:creationId xmlns:a16="http://schemas.microsoft.com/office/drawing/2014/main" xmlns="" id="{F2847FCE-707F-2442-B9D3-2CCB40F49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837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579C98D-8B9F-9C4A-961B-F873E2CE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100"/>
              <a:t>Rv 52 Bjøberg-Borlaug: transport- og eksportrute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3AA873A-1963-FE4B-ADF9-6481EC7CA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b-NO" sz="1800" dirty="0"/>
              <a:t>Rv 52 som </a:t>
            </a:r>
            <a:r>
              <a:rPr lang="nb-NO" sz="1800" dirty="0" err="1"/>
              <a:t>hovudsamband</a:t>
            </a:r>
            <a:r>
              <a:rPr lang="nb-NO" sz="1800" dirty="0"/>
              <a:t> aust-vest vart valt med forankring i næringslivet sine </a:t>
            </a:r>
            <a:r>
              <a:rPr lang="nb-NO" sz="1800" b="1" dirty="0"/>
              <a:t>behov for transport av gods</a:t>
            </a:r>
            <a:r>
              <a:rPr lang="nb-NO" sz="1800" dirty="0"/>
              <a:t>. </a:t>
            </a:r>
          </a:p>
          <a:p>
            <a:r>
              <a:rPr lang="nb-NO" sz="1800" dirty="0"/>
              <a:t>Formålet med tunnelen er </a:t>
            </a:r>
            <a:r>
              <a:rPr lang="nb-NO" sz="1800" b="1" dirty="0"/>
              <a:t>betre </a:t>
            </a:r>
            <a:r>
              <a:rPr lang="nb-NO" sz="1800" b="1" dirty="0" err="1" smtClean="0"/>
              <a:t>framkome</a:t>
            </a:r>
            <a:r>
              <a:rPr lang="nb-NO" sz="1800" dirty="0" smtClean="0"/>
              <a:t>, </a:t>
            </a:r>
            <a:r>
              <a:rPr lang="nb-NO" sz="1800" dirty="0"/>
              <a:t>spesielt for tunge </a:t>
            </a:r>
            <a:r>
              <a:rPr lang="nb-NO" sz="1800" dirty="0" err="1" smtClean="0"/>
              <a:t>køyretøy</a:t>
            </a:r>
            <a:r>
              <a:rPr lang="nb-NO" sz="1800" dirty="0" smtClean="0"/>
              <a:t>.</a:t>
            </a:r>
            <a:endParaRPr lang="nb-NO" sz="1800" dirty="0"/>
          </a:p>
          <a:p>
            <a:r>
              <a:rPr lang="nb-NO" sz="1800" dirty="0"/>
              <a:t>Sogn er </a:t>
            </a:r>
            <a:r>
              <a:rPr lang="nb-NO" sz="1800" b="1" dirty="0"/>
              <a:t>avhengig av tungtransport</a:t>
            </a:r>
            <a:r>
              <a:rPr lang="nb-NO" sz="1800" dirty="0"/>
              <a:t>, med få </a:t>
            </a:r>
            <a:r>
              <a:rPr lang="nb-NO" sz="1800" dirty="0" err="1" smtClean="0"/>
              <a:t>flyavgangar</a:t>
            </a:r>
            <a:r>
              <a:rPr lang="nb-NO" sz="1800" dirty="0" smtClean="0"/>
              <a:t> </a:t>
            </a:r>
            <a:r>
              <a:rPr lang="nb-NO" sz="1800" dirty="0"/>
              <a:t>og ingen toglinje, er dette ofte </a:t>
            </a:r>
            <a:r>
              <a:rPr lang="nb-NO" sz="1800" dirty="0" err="1"/>
              <a:t>einaste</a:t>
            </a:r>
            <a:r>
              <a:rPr lang="nb-NO" sz="1800" dirty="0"/>
              <a:t> alternativ for næringslivet. </a:t>
            </a:r>
          </a:p>
          <a:p>
            <a:endParaRPr lang="nb-NO" sz="1800" dirty="0"/>
          </a:p>
        </p:txBody>
      </p:sp>
      <p:pic>
        <p:nvPicPr>
          <p:cNvPr id="6" name="Bilde 5" descr="Et bilde som inneholder utendørs, bilvei, fjell, gress&#10;&#10;Automatisk generert beskrivelse">
            <a:extLst>
              <a:ext uri="{FF2B5EF4-FFF2-40B4-BE49-F238E27FC236}">
                <a16:creationId xmlns:a16="http://schemas.microsoft.com/office/drawing/2014/main" xmlns="" id="{05CB07E1-D198-514C-86AF-EC88D43C3C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754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579C98D-8B9F-9C4A-961B-F873E2CE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200" dirty="0"/>
              <a:t>Rv 52 Bjøberg-Borlaug: </a:t>
            </a:r>
            <a:br>
              <a:rPr lang="nb-NO" sz="3200" dirty="0"/>
            </a:br>
            <a:r>
              <a:rPr lang="nb-NO" sz="3200" dirty="0"/>
              <a:t>Kopling vest-aust</a:t>
            </a:r>
            <a:endParaRPr lang="nb-NO" sz="34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3AA873A-1963-FE4B-ADF9-6481EC7CA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389120" cy="3996944"/>
          </a:xfrm>
        </p:spPr>
        <p:txBody>
          <a:bodyPr anchor="t">
            <a:noAutofit/>
          </a:bodyPr>
          <a:lstStyle/>
          <a:p>
            <a:r>
              <a:rPr lang="nb-NO" sz="2000" dirty="0"/>
              <a:t>Knyter </a:t>
            </a:r>
            <a:r>
              <a:rPr lang="nb-NO" sz="2000" dirty="0" err="1"/>
              <a:t>Vestland</a:t>
            </a:r>
            <a:r>
              <a:rPr lang="nb-NO" sz="2000" dirty="0"/>
              <a:t> til inn- og austland. </a:t>
            </a:r>
          </a:p>
          <a:p>
            <a:r>
              <a:rPr lang="nb-NO" sz="2000" dirty="0"/>
              <a:t>Vegstrekninga Florø-Oslo (4c): </a:t>
            </a:r>
          </a:p>
          <a:p>
            <a:pPr lvl="1"/>
            <a:r>
              <a:rPr lang="nb-NO" sz="1800" dirty="0"/>
              <a:t>Saman med </a:t>
            </a:r>
            <a:r>
              <a:rPr lang="nb-NO" sz="1800" dirty="0" err="1"/>
              <a:t>rv</a:t>
            </a:r>
            <a:r>
              <a:rPr lang="nb-NO" sz="1800" dirty="0"/>
              <a:t> 5/E39 arm til Ålesund</a:t>
            </a:r>
          </a:p>
          <a:p>
            <a:pPr lvl="1"/>
            <a:r>
              <a:rPr lang="nb-NO" sz="1800" dirty="0" err="1"/>
              <a:t>Utbetring</a:t>
            </a:r>
            <a:r>
              <a:rPr lang="nb-NO" sz="1800" dirty="0"/>
              <a:t> Sogndal sentrum, fjordkryssing bru.</a:t>
            </a:r>
          </a:p>
          <a:p>
            <a:pPr lvl="1"/>
            <a:r>
              <a:rPr lang="nb-NO" sz="1800" dirty="0"/>
              <a:t>Rv 52 inn på E16 - </a:t>
            </a:r>
            <a:r>
              <a:rPr lang="nb-NO" sz="1800" dirty="0" err="1"/>
              <a:t>hovudarm</a:t>
            </a:r>
            <a:r>
              <a:rPr lang="nb-NO" sz="1800" dirty="0"/>
              <a:t> til Bergen </a:t>
            </a:r>
          </a:p>
          <a:p>
            <a:pPr lvl="1"/>
            <a:endParaRPr lang="nb-NO" sz="2000" dirty="0"/>
          </a:p>
        </p:txBody>
      </p:sp>
      <p:pic>
        <p:nvPicPr>
          <p:cNvPr id="6" name="Bilde 5" descr="Et bilde som inneholder natur, vann, fjell, utendørs&#10;&#10;Automatisk generert beskrivelse">
            <a:extLst>
              <a:ext uri="{FF2B5EF4-FFF2-40B4-BE49-F238E27FC236}">
                <a16:creationId xmlns:a16="http://schemas.microsoft.com/office/drawing/2014/main" xmlns="" id="{D0E4068A-29FB-FC4B-BDD3-4D1B28990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xmlns="" id="{28BEB5CA-05F8-4840-8BA6-04E7DF42FDDD}"/>
              </a:ext>
            </a:extLst>
          </p:cNvPr>
          <p:cNvSpPr/>
          <p:nvPr/>
        </p:nvSpPr>
        <p:spPr>
          <a:xfrm>
            <a:off x="10958970" y="6569864"/>
            <a:ext cx="12330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900" dirty="0">
                <a:solidFill>
                  <a:schemeClr val="bg1"/>
                </a:solidFill>
              </a:rPr>
              <a:t>Foto: Sverre </a:t>
            </a:r>
            <a:r>
              <a:rPr lang="nn-NO" sz="900" dirty="0" err="1">
                <a:solidFill>
                  <a:schemeClr val="bg1"/>
                </a:solidFill>
              </a:rPr>
              <a:t>Hjornevik</a:t>
            </a:r>
            <a:endParaRPr lang="nn-NO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83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0579C98D-8B9F-9C4A-961B-F873E2CE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/>
              <a:t>Rv 52 Hemsedalsfjellet - miljø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3AA873A-1963-FE4B-ADF9-6481EC7CA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b-NO" sz="1800" dirty="0"/>
              <a:t>Tunnelen vil </a:t>
            </a:r>
            <a:r>
              <a:rPr lang="nb-NO" sz="1800" dirty="0" err="1"/>
              <a:t>gje</a:t>
            </a:r>
            <a:r>
              <a:rPr lang="nb-NO" sz="1800" dirty="0"/>
              <a:t> </a:t>
            </a:r>
            <a:r>
              <a:rPr lang="nb-NO" sz="1800" dirty="0" err="1"/>
              <a:t>betydelege</a:t>
            </a:r>
            <a:r>
              <a:rPr lang="nb-NO" sz="1800" dirty="0"/>
              <a:t> </a:t>
            </a:r>
            <a:r>
              <a:rPr lang="nb-NO" sz="1800" dirty="0" err="1"/>
              <a:t>miljøgevinstar</a:t>
            </a:r>
            <a:r>
              <a:rPr lang="nb-NO" sz="1800" dirty="0"/>
              <a:t> grunna låg stigning og </a:t>
            </a:r>
            <a:r>
              <a:rPr lang="nb-NO" sz="1800" dirty="0" err="1"/>
              <a:t>kortare</a:t>
            </a:r>
            <a:r>
              <a:rPr lang="nb-NO" sz="1800" dirty="0"/>
              <a:t> veg. </a:t>
            </a:r>
          </a:p>
          <a:p>
            <a:r>
              <a:rPr lang="nb-NO" sz="1800" dirty="0"/>
              <a:t>Redusert reisetid: Florø-Oslo redusert med 1 time (med bru over fjorden og tunnel gjennom Hemsedalsfjellet). </a:t>
            </a:r>
          </a:p>
          <a:p>
            <a:r>
              <a:rPr lang="nb-NO" sz="1800" dirty="0"/>
              <a:t>Trafikk: 1300 ÅDT.</a:t>
            </a:r>
          </a:p>
        </p:txBody>
      </p:sp>
      <p:pic>
        <p:nvPicPr>
          <p:cNvPr id="4" name="Bilde 3" descr="Et bilde som inneholder bilvei, fjell, scene, utendørs&#10;&#10;Automatisk generert beskrivelse">
            <a:extLst>
              <a:ext uri="{FF2B5EF4-FFF2-40B4-BE49-F238E27FC236}">
                <a16:creationId xmlns:a16="http://schemas.microsoft.com/office/drawing/2014/main" xmlns="" id="{AE55523C-04F1-9742-9857-92B125770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064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7C432AFE-B3D2-4BFF-BF8F-96C27AFF1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e 7" descr="Et bilde som inneholder stoff&#10;&#10;Automatisk generert beskrivelse">
            <a:extLst>
              <a:ext uri="{FF2B5EF4-FFF2-40B4-BE49-F238E27FC236}">
                <a16:creationId xmlns:a16="http://schemas.microsoft.com/office/drawing/2014/main" xmlns="" id="{2B1A8C4E-E26A-2444-AD4B-71469B7C4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0896" cy="685800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4012CF03-71DE-C444-90AE-7DC82E9F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nb-NO" sz="5000" dirty="0"/>
              <a:t>Sogn regionråd krev: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783AB38-64B7-6744-8607-397692A6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nb-NO" sz="2000" dirty="0"/>
              <a:t>Rv 52 Hemsedalsfjellet: </a:t>
            </a:r>
          </a:p>
          <a:p>
            <a:pPr lvl="1"/>
            <a:r>
              <a:rPr lang="nb-NO" sz="2000" dirty="0"/>
              <a:t>Ny tunnel Borlaug-Bjøberg prioritert i NTP 2022-2033.</a:t>
            </a:r>
          </a:p>
          <a:p>
            <a:pPr lvl="1"/>
            <a:r>
              <a:rPr lang="nb-NO" sz="2000" dirty="0"/>
              <a:t>Kostnad: </a:t>
            </a:r>
            <a:r>
              <a:rPr lang="nb-NO" sz="2000" dirty="0" smtClean="0"/>
              <a:t>8,3 </a:t>
            </a:r>
            <a:r>
              <a:rPr lang="nb-NO" sz="2000" dirty="0"/>
              <a:t>mrd. </a:t>
            </a:r>
            <a:r>
              <a:rPr lang="nb-NO" sz="2000" dirty="0" smtClean="0"/>
              <a:t>kroner.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934361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mann, person, fjell&#10;&#10;Automatisk generert beskrivelse">
            <a:extLst>
              <a:ext uri="{FF2B5EF4-FFF2-40B4-BE49-F238E27FC236}">
                <a16:creationId xmlns:a16="http://schemas.microsoft.com/office/drawing/2014/main" xmlns="" id="{B64A3A1D-5255-4740-9C48-662410727A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01"/>
            <a:ext cx="12192000" cy="7493001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xmlns="" id="{3127E2A7-8F90-124B-9AD8-E6C4F9454A14}"/>
              </a:ext>
            </a:extLst>
          </p:cNvPr>
          <p:cNvSpPr txBox="1">
            <a:spLocks/>
          </p:cNvSpPr>
          <p:nvPr/>
        </p:nvSpPr>
        <p:spPr>
          <a:xfrm>
            <a:off x="361761" y="4382399"/>
            <a:ext cx="7037560" cy="1198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dirty="0">
                <a:solidFill>
                  <a:schemeClr val="bg1"/>
                </a:solidFill>
              </a:rPr>
              <a:t>Sogn regionråd arbeider for ei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xmlns="" id="{F29632E1-29C5-A04B-9B6C-08117CF32360}"/>
              </a:ext>
            </a:extLst>
          </p:cNvPr>
          <p:cNvSpPr txBox="1">
            <a:spLocks/>
          </p:cNvSpPr>
          <p:nvPr/>
        </p:nvSpPr>
        <p:spPr>
          <a:xfrm>
            <a:off x="4305057" y="5033525"/>
            <a:ext cx="6188527" cy="1198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7200" b="1" dirty="0">
                <a:solidFill>
                  <a:schemeClr val="bg1"/>
                </a:solidFill>
              </a:rPr>
              <a:t>positiv utvikling</a:t>
            </a:r>
            <a:endParaRPr lang="nb-NO" sz="7200" b="1" dirty="0">
              <a:solidFill>
                <a:schemeClr val="bg1"/>
              </a:solidFill>
              <a:latin typeface="+mn-lt"/>
              <a:ea typeface="Netto" charset="0"/>
              <a:cs typeface="Netto" charset="0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xmlns="" id="{2F6ED48D-C586-0048-9A61-AB89889ADD85}"/>
              </a:ext>
            </a:extLst>
          </p:cNvPr>
          <p:cNvSpPr txBox="1">
            <a:spLocks/>
          </p:cNvSpPr>
          <p:nvPr/>
        </p:nvSpPr>
        <p:spPr>
          <a:xfrm>
            <a:off x="7930961" y="5737659"/>
            <a:ext cx="9378424" cy="1198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dirty="0">
                <a:solidFill>
                  <a:schemeClr val="bg1"/>
                </a:solidFill>
              </a:rPr>
              <a:t>i regionen vår.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89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xmlns="" id="{F9052ACA-6B09-E548-A7F8-AA156223A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65757" cy="6858000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xmlns="" id="{0F2561C8-3653-4C4B-ADED-8E080601DBA3}"/>
              </a:ext>
            </a:extLst>
          </p:cNvPr>
          <p:cNvSpPr txBox="1">
            <a:spLocks/>
          </p:cNvSpPr>
          <p:nvPr/>
        </p:nvSpPr>
        <p:spPr>
          <a:xfrm>
            <a:off x="316832" y="161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err="1"/>
              <a:t>Utbetring</a:t>
            </a:r>
            <a:r>
              <a:rPr lang="nb-NO" dirty="0"/>
              <a:t> E39</a:t>
            </a:r>
          </a:p>
        </p:txBody>
      </p:sp>
    </p:spTree>
    <p:extLst>
      <p:ext uri="{BB962C8B-B14F-4D97-AF65-F5344CB8AC3E}">
        <p14:creationId xmlns:p14="http://schemas.microsoft.com/office/powerpoint/2010/main" val="4024550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xmlns="" id="{801B3EC0-C865-4E52-A0F6-CB02B29A4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3ECC2CC3-A5CF-F44C-994E-2C768F991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41832"/>
            <a:ext cx="10506456" cy="1901952"/>
          </a:xfrm>
        </p:spPr>
        <p:txBody>
          <a:bodyPr anchor="b">
            <a:normAutofit/>
          </a:bodyPr>
          <a:lstStyle/>
          <a:p>
            <a:r>
              <a:rPr lang="nb-NO" sz="5400"/>
              <a:t>E39 Bogstunnelen-Gaular grense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66346BE-FDB4-4772-A696-0719490ABD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FB92FFCE-0C90-454E-AA25-D4EE9A6C39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1248" y="3146509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1B6292CC-BAC5-AD4F-82C1-FA7B998BD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668690"/>
            <a:ext cx="10029952" cy="2503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400" i="1" dirty="0"/>
              <a:t>«E39 er den mest sentrale transportkorridoren for Vestland, og må utviklast som hovudferdselsåre med tilstrekkeleg god standard for å binde landsdelen saman, og for å styrkje sambandet med Europa.»</a:t>
            </a:r>
          </a:p>
          <a:p>
            <a:pPr marL="0" indent="0">
              <a:buNone/>
            </a:pPr>
            <a:endParaRPr lang="nn-NO" sz="2000" i="1" dirty="0"/>
          </a:p>
          <a:p>
            <a:pPr marL="0" indent="0" algn="r">
              <a:buNone/>
            </a:pPr>
            <a:r>
              <a:rPr lang="nn-NO" sz="2000" dirty="0" smtClean="0"/>
              <a:t>Fylkestinget</a:t>
            </a: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1762527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3ECC2CC3-A5CF-F44C-994E-2C768F991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 dirty="0"/>
              <a:t>E39 Bogstunnelen-Gaular grense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1B6292CC-BAC5-AD4F-82C1-FA7B998BD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673868" cy="3584448"/>
          </a:xfrm>
        </p:spPr>
        <p:txBody>
          <a:bodyPr anchor="t">
            <a:normAutofit/>
          </a:bodyPr>
          <a:lstStyle/>
          <a:p>
            <a:r>
              <a:rPr lang="nb-NO" sz="2400" dirty="0" err="1"/>
              <a:t>Ein</a:t>
            </a:r>
            <a:r>
              <a:rPr lang="nb-NO" sz="2400" dirty="0"/>
              <a:t> </a:t>
            </a:r>
            <a:r>
              <a:rPr lang="nb-NO" sz="2400" dirty="0" err="1"/>
              <a:t>skikkeleg</a:t>
            </a:r>
            <a:r>
              <a:rPr lang="nb-NO" sz="2400" dirty="0"/>
              <a:t> flaskehals</a:t>
            </a:r>
          </a:p>
          <a:p>
            <a:r>
              <a:rPr lang="nb-NO" sz="2400" dirty="0"/>
              <a:t>Kronglete veg med varierende </a:t>
            </a:r>
            <a:r>
              <a:rPr lang="nb-NO" sz="2400" dirty="0" err="1"/>
              <a:t>vegbreidde</a:t>
            </a:r>
            <a:endParaRPr lang="nb-NO" sz="2400" dirty="0"/>
          </a:p>
          <a:p>
            <a:r>
              <a:rPr lang="nb-NO" sz="2400" dirty="0"/>
              <a:t>Tilfredsstiller </a:t>
            </a:r>
            <a:r>
              <a:rPr lang="nb-NO" sz="2400" dirty="0" err="1"/>
              <a:t>ikkje</a:t>
            </a:r>
            <a:r>
              <a:rPr lang="nb-NO" sz="2400" dirty="0"/>
              <a:t> europaveg-krav</a:t>
            </a:r>
          </a:p>
          <a:p>
            <a:r>
              <a:rPr lang="nb-NO" sz="2400" dirty="0"/>
              <a:t>Ny vegstrekning: 6,3 km, hvorav tunnel: 4,2 km </a:t>
            </a:r>
            <a:endParaRPr lang="nb-NO" sz="2000" dirty="0"/>
          </a:p>
          <a:p>
            <a:r>
              <a:rPr lang="nb-NO" sz="2400" dirty="0"/>
              <a:t>Er inne i NTP, må </a:t>
            </a:r>
            <a:r>
              <a:rPr lang="nb-NO" sz="2400" dirty="0" err="1"/>
              <a:t>vidareførast</a:t>
            </a:r>
            <a:r>
              <a:rPr lang="nb-NO" sz="2400" dirty="0"/>
              <a:t>.</a:t>
            </a:r>
          </a:p>
        </p:txBody>
      </p:sp>
      <p:pic>
        <p:nvPicPr>
          <p:cNvPr id="6" name="Bilde 5" descr="Et bilde som inneholder utendørs, fjell, natur, dal&#10;&#10;Automatisk generert beskrivelse">
            <a:extLst>
              <a:ext uri="{FF2B5EF4-FFF2-40B4-BE49-F238E27FC236}">
                <a16:creationId xmlns:a16="http://schemas.microsoft.com/office/drawing/2014/main" xmlns="" id="{BDFE812A-BD8E-0049-AB83-A8667BCE90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xmlns="" id="{9C582207-510F-1E48-BB51-1F7C28A865C3}"/>
              </a:ext>
            </a:extLst>
          </p:cNvPr>
          <p:cNvSpPr/>
          <p:nvPr/>
        </p:nvSpPr>
        <p:spPr>
          <a:xfrm>
            <a:off x="10958970" y="6569864"/>
            <a:ext cx="11224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900" dirty="0">
                <a:solidFill>
                  <a:schemeClr val="bg1"/>
                </a:solidFill>
              </a:rPr>
              <a:t>Foto: </a:t>
            </a:r>
            <a:r>
              <a:rPr lang="nb-NO" sz="900" dirty="0">
                <a:solidFill>
                  <a:schemeClr val="bg1"/>
                </a:solidFill>
              </a:rPr>
              <a:t>Arvid Fimreite</a:t>
            </a:r>
            <a:endParaRPr lang="nn-NO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92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7C432AFE-B3D2-4BFF-BF8F-96C27AFF1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5E577CA3-E941-7340-AE39-05F10313E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4012CF03-71DE-C444-90AE-7DC82E9F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nb-NO" sz="5000" dirty="0"/>
              <a:t>Sogn regionråd krev: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783AB38-64B7-6744-8607-397692A6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nb-NO" sz="2000"/>
              <a:t>E39 Bogstunnelen – Gaular grense: </a:t>
            </a:r>
          </a:p>
          <a:p>
            <a:pPr lvl="1"/>
            <a:r>
              <a:rPr lang="nb-NO" sz="2000" dirty="0"/>
              <a:t>Er inne i NTP 2018-2029, må </a:t>
            </a:r>
            <a:r>
              <a:rPr lang="nb-NO" sz="2000"/>
              <a:t>vidareførast</a:t>
            </a:r>
            <a:r>
              <a:rPr lang="nb-NO" sz="2000" dirty="0"/>
              <a:t> i NTP 2022-2033.</a:t>
            </a:r>
          </a:p>
          <a:p>
            <a:pPr lvl="1"/>
            <a:r>
              <a:rPr lang="nb-NO" sz="2000" dirty="0"/>
              <a:t>Kostnad: 1,125 mrd. kroner.</a:t>
            </a:r>
          </a:p>
        </p:txBody>
      </p:sp>
    </p:spTree>
    <p:extLst>
      <p:ext uri="{BB962C8B-B14F-4D97-AF65-F5344CB8AC3E}">
        <p14:creationId xmlns:p14="http://schemas.microsoft.com/office/powerpoint/2010/main" val="1081594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xmlns="" id="{7C432AFE-B3D2-4BFF-BF8F-96C27AFF1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gress, utendørs, person, vann&#10;&#10;Automatisk generert beskrivelse">
            <a:extLst>
              <a:ext uri="{FF2B5EF4-FFF2-40B4-BE49-F238E27FC236}">
                <a16:creationId xmlns:a16="http://schemas.microsoft.com/office/drawing/2014/main" xmlns="" id="{C7EC36BF-D27B-BD4E-9DD2-F5BB694C1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xmlns="" id="{602D76A3-49F2-964D-B90E-75379B91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nn-NO" sz="5000" dirty="0"/>
              <a:t>Verdiskaping i regionen</a:t>
            </a:r>
            <a:br>
              <a:rPr lang="nn-NO" sz="5000" dirty="0"/>
            </a:br>
            <a:r>
              <a:rPr lang="nn-NO" sz="5000" dirty="0"/>
              <a:t>- </a:t>
            </a:r>
            <a:r>
              <a:rPr lang="nn-NO" sz="5000" dirty="0" smtClean="0"/>
              <a:t>nemnde </a:t>
            </a:r>
            <a:r>
              <a:rPr lang="nn-NO" sz="5000" dirty="0"/>
              <a:t>prosjekt vil: </a:t>
            </a:r>
            <a:endParaRPr lang="nb-NO" sz="5000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5A690126-1B7B-174A-950E-22910D522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659872" cy="2799080"/>
          </a:xfrm>
        </p:spPr>
        <p:txBody>
          <a:bodyPr>
            <a:noAutofit/>
          </a:bodyPr>
          <a:lstStyle/>
          <a:p>
            <a:r>
              <a:rPr lang="nn-NO" sz="2400" dirty="0"/>
              <a:t>Auke samhaldet i Vestland. Avstanden både fysisk og mentalt vil bli kortare. </a:t>
            </a:r>
          </a:p>
          <a:p>
            <a:r>
              <a:rPr lang="nn-NO" sz="2400" dirty="0"/>
              <a:t>Gi betre moglegheit til å </a:t>
            </a:r>
            <a:r>
              <a:rPr lang="nn-NO" sz="2400" dirty="0" smtClean="0"/>
              <a:t>pendle.</a:t>
            </a:r>
            <a:endParaRPr lang="nn-NO" sz="2400" dirty="0"/>
          </a:p>
          <a:p>
            <a:pPr lvl="1"/>
            <a:r>
              <a:rPr lang="nn-NO" dirty="0"/>
              <a:t>Mange er villige til å pendle 45-60 minutt om dei får bu der dei ønskjer. </a:t>
            </a:r>
            <a:endParaRPr lang="nb-NO" dirty="0"/>
          </a:p>
          <a:p>
            <a:r>
              <a:rPr lang="nn-NO" sz="2400" dirty="0"/>
              <a:t>Gi meir effektive </a:t>
            </a:r>
            <a:r>
              <a:rPr lang="nn-NO" sz="2400" dirty="0" smtClean="0"/>
              <a:t>jobbreiser </a:t>
            </a:r>
            <a:r>
              <a:rPr lang="nn-NO" sz="2400" dirty="0"/>
              <a:t>med kortare og meir sikker reiseveg.</a:t>
            </a:r>
          </a:p>
          <a:p>
            <a:pPr>
              <a:buFont typeface="Wingdings" pitchFamily="2" charset="2"/>
              <a:buChar char="à"/>
            </a:pPr>
            <a:endParaRPr lang="nn-NO" sz="2000" b="1" dirty="0"/>
          </a:p>
        </p:txBody>
      </p:sp>
    </p:spTree>
    <p:extLst>
      <p:ext uri="{BB962C8B-B14F-4D97-AF65-F5344CB8AC3E}">
        <p14:creationId xmlns:p14="http://schemas.microsoft.com/office/powerpoint/2010/main" val="96571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gress, utendørs, fjell, felt&#10;&#10;Automatisk generert beskrivelse">
            <a:extLst>
              <a:ext uri="{FF2B5EF4-FFF2-40B4-BE49-F238E27FC236}">
                <a16:creationId xmlns:a16="http://schemas.microsoft.com/office/drawing/2014/main" xmlns="" id="{E3CDAC08-940E-CE47-B217-4FAC54DCB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xmlns="" id="{494E8D62-9051-5542-AAE7-8029DAB5990A}"/>
              </a:ext>
            </a:extLst>
          </p:cNvPr>
          <p:cNvSpPr/>
          <p:nvPr/>
        </p:nvSpPr>
        <p:spPr>
          <a:xfrm>
            <a:off x="914400" y="538480"/>
            <a:ext cx="9712960" cy="1280160"/>
          </a:xfrm>
          <a:prstGeom prst="rect">
            <a:avLst/>
          </a:prstGeom>
          <a:solidFill>
            <a:schemeClr val="tx1">
              <a:lumMod val="65000"/>
              <a:lumOff val="3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xmlns="" id="{451260F9-FEFE-4845-B37F-36069C475448}"/>
              </a:ext>
            </a:extLst>
          </p:cNvPr>
          <p:cNvSpPr/>
          <p:nvPr/>
        </p:nvSpPr>
        <p:spPr>
          <a:xfrm>
            <a:off x="1016000" y="593636"/>
            <a:ext cx="10444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dirty="0">
                <a:solidFill>
                  <a:schemeClr val="bg1"/>
                </a:solidFill>
                <a:sym typeface="Wingdings" pitchFamily="2" charset="2"/>
              </a:rPr>
              <a:t>Dette vil </a:t>
            </a:r>
            <a:r>
              <a:rPr lang="nb-NO" sz="3600" dirty="0" err="1">
                <a:solidFill>
                  <a:schemeClr val="bg1"/>
                </a:solidFill>
                <a:sym typeface="Wingdings" pitchFamily="2" charset="2"/>
              </a:rPr>
              <a:t>gjere</a:t>
            </a:r>
            <a:r>
              <a:rPr lang="nb-NO" sz="3600" dirty="0">
                <a:solidFill>
                  <a:schemeClr val="bg1"/>
                </a:solidFill>
                <a:sym typeface="Wingdings" pitchFamily="2" charset="2"/>
              </a:rPr>
              <a:t> det </a:t>
            </a:r>
            <a:r>
              <a:rPr lang="nb-NO" sz="3600" b="1" dirty="0" err="1">
                <a:solidFill>
                  <a:schemeClr val="bg1"/>
                </a:solidFill>
                <a:sym typeface="Wingdings" pitchFamily="2" charset="2"/>
              </a:rPr>
              <a:t>meir</a:t>
            </a:r>
            <a:r>
              <a:rPr lang="nb-NO" sz="3600" b="1" dirty="0">
                <a:solidFill>
                  <a:schemeClr val="bg1"/>
                </a:solidFill>
                <a:sym typeface="Wingdings" pitchFamily="2" charset="2"/>
              </a:rPr>
              <a:t> attraktivt </a:t>
            </a:r>
            <a:r>
              <a:rPr lang="nb-NO" sz="3600" dirty="0">
                <a:solidFill>
                  <a:schemeClr val="bg1"/>
                </a:solidFill>
                <a:sym typeface="Wingdings" pitchFamily="2" charset="2"/>
              </a:rPr>
              <a:t>å bu i vår region, skape </a:t>
            </a:r>
            <a:r>
              <a:rPr lang="nb-NO" sz="3600" dirty="0" err="1">
                <a:solidFill>
                  <a:schemeClr val="bg1"/>
                </a:solidFill>
                <a:sym typeface="Wingdings" pitchFamily="2" charset="2"/>
              </a:rPr>
              <a:t>meir</a:t>
            </a:r>
            <a:r>
              <a:rPr lang="nb-NO" sz="36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nb-NO" sz="3600" b="1" dirty="0" err="1">
                <a:solidFill>
                  <a:schemeClr val="bg1"/>
                </a:solidFill>
                <a:sym typeface="Wingdings" pitchFamily="2" charset="2"/>
              </a:rPr>
              <a:t>samhald</a:t>
            </a:r>
            <a:r>
              <a:rPr lang="nb-NO" sz="3600" dirty="0">
                <a:solidFill>
                  <a:schemeClr val="bg1"/>
                </a:solidFill>
                <a:sym typeface="Wingdings" pitchFamily="2" charset="2"/>
              </a:rPr>
              <a:t> og </a:t>
            </a:r>
            <a:r>
              <a:rPr lang="nb-NO" sz="3600" b="1" dirty="0">
                <a:solidFill>
                  <a:schemeClr val="bg1"/>
                </a:solidFill>
                <a:sym typeface="Wingdings" pitchFamily="2" charset="2"/>
              </a:rPr>
              <a:t>fremme næringsutvikling.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xmlns="" id="{2DFC763A-BB08-BA42-A751-184EF2C4A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440" y="6319520"/>
            <a:ext cx="2244089" cy="409709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xmlns="" id="{DB5D9865-1966-8A41-8613-08F31B352ED8}"/>
              </a:ext>
            </a:extLst>
          </p:cNvPr>
          <p:cNvSpPr/>
          <p:nvPr/>
        </p:nvSpPr>
        <p:spPr>
          <a:xfrm>
            <a:off x="193776" y="6524374"/>
            <a:ext cx="14029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n-NO" sz="1000" dirty="0"/>
              <a:t>Foto: Magnhild </a:t>
            </a:r>
            <a:r>
              <a:rPr lang="nn-NO" sz="1000" dirty="0" err="1"/>
              <a:t>Aspevik</a:t>
            </a:r>
            <a:endParaRPr lang="nn-NO" sz="1000" dirty="0"/>
          </a:p>
        </p:txBody>
      </p:sp>
    </p:spTree>
    <p:extLst>
      <p:ext uri="{BB962C8B-B14F-4D97-AF65-F5344CB8AC3E}">
        <p14:creationId xmlns:p14="http://schemas.microsoft.com/office/powerpoint/2010/main" val="360741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ann, utendørs, båt, fjell&#10;&#10;Automatisk generert beskrivelse">
            <a:extLst>
              <a:ext uri="{FF2B5EF4-FFF2-40B4-BE49-F238E27FC236}">
                <a16:creationId xmlns:a16="http://schemas.microsoft.com/office/drawing/2014/main" xmlns="" id="{67B90ADD-3B30-1A42-9918-B5D97114B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2992"/>
            <a:ext cx="12189526" cy="7684892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xmlns="" id="{3127E2A7-8F90-124B-9AD8-E6C4F9454A14}"/>
              </a:ext>
            </a:extLst>
          </p:cNvPr>
          <p:cNvSpPr txBox="1">
            <a:spLocks/>
          </p:cNvSpPr>
          <p:nvPr/>
        </p:nvSpPr>
        <p:spPr>
          <a:xfrm>
            <a:off x="407688" y="238891"/>
            <a:ext cx="9758850" cy="1730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4000" dirty="0"/>
              <a:t>Skal me binda regionen saman og vere ei attraktiv bu- og arbeidsplass, er</a:t>
            </a:r>
            <a:endParaRPr lang="nb-NO" sz="4000" dirty="0">
              <a:latin typeface="+mn-lt"/>
              <a:ea typeface="Netto" charset="0"/>
              <a:cs typeface="Netto" charset="0"/>
            </a:endParaRP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xmlns="" id="{F29632E1-29C5-A04B-9B6C-08117CF32360}"/>
              </a:ext>
            </a:extLst>
          </p:cNvPr>
          <p:cNvSpPr txBox="1">
            <a:spLocks/>
          </p:cNvSpPr>
          <p:nvPr/>
        </p:nvSpPr>
        <p:spPr>
          <a:xfrm>
            <a:off x="2025462" y="1445904"/>
            <a:ext cx="9758850" cy="1730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7200" b="1" dirty="0"/>
              <a:t>god infrastruktur essensielt.</a:t>
            </a:r>
            <a:endParaRPr lang="nb-NO" sz="7200" b="1" dirty="0">
              <a:latin typeface="+mn-lt"/>
              <a:ea typeface="Netto" charset="0"/>
              <a:cs typeface="Net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1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A8517F27-973D-964D-8D15-F838AA57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b-NO" sz="3400" dirty="0" err="1"/>
              <a:t>Særlege</a:t>
            </a:r>
            <a:r>
              <a:rPr lang="nb-NO" sz="3400" dirty="0"/>
              <a:t> </a:t>
            </a:r>
            <a:r>
              <a:rPr lang="nb-NO" sz="3400" dirty="0" err="1"/>
              <a:t>utfordringar</a:t>
            </a:r>
            <a:endParaRPr lang="nb-NO" sz="34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BD51D2D8-ADF1-B34C-9A59-E43499164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8" y="2688336"/>
            <a:ext cx="4617721" cy="3584448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nb-NO" sz="2000" dirty="0"/>
              <a:t>Låg vegstandard</a:t>
            </a:r>
          </a:p>
          <a:p>
            <a:pPr>
              <a:buFont typeface="Wingdings" pitchFamily="2" charset="2"/>
              <a:buChar char="ü"/>
            </a:pPr>
            <a:r>
              <a:rPr lang="nb-NO" sz="2000" dirty="0" err="1"/>
              <a:t>Utfordrande</a:t>
            </a:r>
            <a:r>
              <a:rPr lang="nb-NO" sz="2000" dirty="0"/>
              <a:t> kommunikasjonsforhold</a:t>
            </a:r>
          </a:p>
          <a:p>
            <a:pPr>
              <a:buFont typeface="Wingdings" pitchFamily="2" charset="2"/>
              <a:buChar char="ü"/>
            </a:pPr>
            <a:r>
              <a:rPr lang="nb-NO" sz="2000" dirty="0" err="1"/>
              <a:t>Flaum</a:t>
            </a:r>
            <a:endParaRPr lang="nb-NO" sz="2000" dirty="0"/>
          </a:p>
          <a:p>
            <a:pPr>
              <a:buFont typeface="Wingdings" pitchFamily="2" charset="2"/>
              <a:buChar char="ü"/>
            </a:pPr>
            <a:r>
              <a:rPr lang="nb-NO" sz="2000" dirty="0"/>
              <a:t>Rasfare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Dette gir </a:t>
            </a:r>
            <a:r>
              <a:rPr lang="nb-NO" sz="2000" b="1" dirty="0"/>
              <a:t>utrygge </a:t>
            </a:r>
            <a:r>
              <a:rPr lang="nb-NO" sz="2000" b="1" dirty="0" err="1"/>
              <a:t>vegar</a:t>
            </a:r>
            <a:r>
              <a:rPr lang="nb-NO" sz="2000" dirty="0"/>
              <a:t>.</a:t>
            </a:r>
          </a:p>
          <a:p>
            <a:pPr marL="0" indent="0">
              <a:buNone/>
            </a:pPr>
            <a:r>
              <a:rPr lang="nb-NO" sz="2000" dirty="0" err="1"/>
              <a:t>Skapar</a:t>
            </a:r>
            <a:r>
              <a:rPr lang="nb-NO" sz="2000" dirty="0"/>
              <a:t> </a:t>
            </a:r>
            <a:r>
              <a:rPr lang="nb-NO" sz="2000" dirty="0" err="1"/>
              <a:t>eit</a:t>
            </a:r>
            <a:r>
              <a:rPr lang="nb-NO" sz="2000" dirty="0"/>
              <a:t> hinder for </a:t>
            </a:r>
            <a:r>
              <a:rPr lang="nb-NO" sz="2000" b="1" dirty="0"/>
              <a:t>god transport </a:t>
            </a:r>
            <a:r>
              <a:rPr lang="nb-NO" sz="2000" dirty="0"/>
              <a:t>for næringsliv og befolkning.</a:t>
            </a:r>
          </a:p>
          <a:p>
            <a:pPr marL="0" indent="0">
              <a:buNone/>
            </a:pPr>
            <a:r>
              <a:rPr lang="nb-NO" sz="2000" b="1" dirty="0" err="1"/>
              <a:t>Utfordrar</a:t>
            </a:r>
            <a:r>
              <a:rPr lang="nb-NO" sz="2000" b="1" dirty="0"/>
              <a:t> verdiskapinga </a:t>
            </a:r>
            <a:r>
              <a:rPr lang="nb-NO" sz="2000" dirty="0"/>
              <a:t>i regionen.</a:t>
            </a:r>
          </a:p>
          <a:p>
            <a:endParaRPr lang="nb-NO" sz="2000" dirty="0"/>
          </a:p>
        </p:txBody>
      </p:sp>
      <p:pic>
        <p:nvPicPr>
          <p:cNvPr id="5" name="Bilde 4" descr="Et bilde som inneholder utendørs, vann, natur, fjell&#10;&#10;Automatisk generert beskrivelse">
            <a:extLst>
              <a:ext uri="{FF2B5EF4-FFF2-40B4-BE49-F238E27FC236}">
                <a16:creationId xmlns:a16="http://schemas.microsoft.com/office/drawing/2014/main" xmlns="" id="{431AF935-4A19-7548-A34F-3F35519AE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xmlns="" id="{CC0F5821-0359-FA46-8EF5-57AA1F3ADE93}"/>
              </a:ext>
            </a:extLst>
          </p:cNvPr>
          <p:cNvSpPr txBox="1"/>
          <p:nvPr/>
        </p:nvSpPr>
        <p:spPr>
          <a:xfrm>
            <a:off x="10880599" y="6598250"/>
            <a:ext cx="13276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900" dirty="0">
                <a:solidFill>
                  <a:schemeClr val="bg1"/>
                </a:solidFill>
              </a:rPr>
              <a:t>Foto: Even </a:t>
            </a:r>
            <a:r>
              <a:rPr lang="nn-NO" sz="900" dirty="0" err="1">
                <a:solidFill>
                  <a:schemeClr val="bg1"/>
                </a:solidFill>
              </a:rPr>
              <a:t>Lusæter</a:t>
            </a:r>
            <a:r>
              <a:rPr lang="nn-NO" sz="900" dirty="0">
                <a:solidFill>
                  <a:schemeClr val="bg1"/>
                </a:solidFill>
              </a:rPr>
              <a:t>/NRK</a:t>
            </a:r>
          </a:p>
        </p:txBody>
      </p:sp>
    </p:spTree>
    <p:extLst>
      <p:ext uri="{BB962C8B-B14F-4D97-AF65-F5344CB8AC3E}">
        <p14:creationId xmlns:p14="http://schemas.microsoft.com/office/powerpoint/2010/main" val="515531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E0B3B37B-5EEE-4DC4-802A-66F9A2C94B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natur, utendørs, vann, tog&#10;&#10;Automatisk generert beskrivelse">
            <a:extLst>
              <a:ext uri="{FF2B5EF4-FFF2-40B4-BE49-F238E27FC236}">
                <a16:creationId xmlns:a16="http://schemas.microsoft.com/office/drawing/2014/main" xmlns="" id="{963CBE56-F199-3B42-8799-FAFCF9B1F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59" y="0"/>
            <a:ext cx="12192000" cy="6858000"/>
          </a:xfrm>
          <a:prstGeom prst="rect">
            <a:avLst/>
          </a:prstGeom>
        </p:spPr>
      </p:pic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494CEDA0-FD8E-491B-8792-69F93BDA39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3C29CF1E-5BF7-A14A-8F9A-9E588C93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449" y="980368"/>
            <a:ext cx="3666744" cy="1106424"/>
          </a:xfrm>
        </p:spPr>
        <p:txBody>
          <a:bodyPr>
            <a:normAutofit/>
          </a:bodyPr>
          <a:lstStyle/>
          <a:p>
            <a:r>
              <a:rPr lang="nn-NO" sz="2600"/>
              <a:t>Sogn regionråd</a:t>
            </a:r>
            <a:endParaRPr lang="nb-NO" sz="26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FD3EBBB-DFE8-4525-B1BF-BE7BBC8DFA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9362A14-6FB8-4FFC-AAA0-2E5AFF8A8D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6D217E40-CC13-3240-8C88-7C95A547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3449" y="2354199"/>
            <a:ext cx="3666744" cy="3461331"/>
          </a:xfrm>
        </p:spPr>
        <p:txBody>
          <a:bodyPr>
            <a:normAutofit/>
          </a:bodyPr>
          <a:lstStyle/>
          <a:p>
            <a:r>
              <a:rPr lang="nb-NO" sz="1800" dirty="0"/>
              <a:t>7 </a:t>
            </a:r>
            <a:r>
              <a:rPr lang="nb-NO" sz="1800"/>
              <a:t>kommunar</a:t>
            </a:r>
            <a:r>
              <a:rPr lang="nb-NO" sz="1800" dirty="0"/>
              <a:t>: Aurland, Høyanger, Luster, Lærdal, Sogndal, Vik og Årdal. </a:t>
            </a:r>
          </a:p>
          <a:p>
            <a:r>
              <a:rPr lang="nb-NO" sz="1800" dirty="0"/>
              <a:t>Ei</a:t>
            </a:r>
            <a:r>
              <a:rPr lang="nn-NO" sz="1800" dirty="0"/>
              <a:t>n region med bygder spreidde langs fjordar og dalbotnar. </a:t>
            </a:r>
          </a:p>
          <a:p>
            <a:r>
              <a:rPr lang="nn-NO" sz="1800" dirty="0"/>
              <a:t>Mange lokale sentra. </a:t>
            </a:r>
          </a:p>
          <a:p>
            <a:r>
              <a:rPr lang="nn-NO" sz="1800" dirty="0"/>
              <a:t>Sognefjorden går gjennom heile regionen, skapar utfordrande vegstrekningar.</a:t>
            </a:r>
            <a:endParaRPr lang="nb-NO" sz="180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xmlns="" id="{22F26BA5-7478-C444-90A3-4BF0C838A373}"/>
              </a:ext>
            </a:extLst>
          </p:cNvPr>
          <p:cNvSpPr/>
          <p:nvPr/>
        </p:nvSpPr>
        <p:spPr>
          <a:xfrm>
            <a:off x="11083097" y="6583216"/>
            <a:ext cx="1072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Foto: VERI media</a:t>
            </a:r>
            <a:endParaRPr lang="nn-NO" sz="1000" dirty="0">
              <a:solidFill>
                <a:schemeClr val="bg1"/>
              </a:solidFill>
            </a:endParaRPr>
          </a:p>
        </p:txBody>
      </p:sp>
      <p:pic>
        <p:nvPicPr>
          <p:cNvPr id="13" name="Bilde 12" descr="Et bilde som inneholder tegning&#10;&#10;Automatisk generert beskrivelse">
            <a:extLst>
              <a:ext uri="{FF2B5EF4-FFF2-40B4-BE49-F238E27FC236}">
                <a16:creationId xmlns:a16="http://schemas.microsoft.com/office/drawing/2014/main" xmlns="" id="{79BC9E36-CD73-0445-A53E-4FC2B83F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19" y="6000437"/>
            <a:ext cx="4279383" cy="6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2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3C29CF1E-5BF7-A14A-8F9A-9E588C93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n-NO" sz="3400" dirty="0"/>
              <a:t>Nøkkeltal Sogn:</a:t>
            </a:r>
            <a:endParaRPr lang="nb-NO" sz="34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6D217E40-CC13-3240-8C88-7C95A547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85862" cy="3584448"/>
          </a:xfrm>
        </p:spPr>
        <p:txBody>
          <a:bodyPr anchor="t">
            <a:normAutofit/>
          </a:bodyPr>
          <a:lstStyle/>
          <a:p>
            <a:r>
              <a:rPr lang="nb-NO" sz="2000" dirty="0"/>
              <a:t>Areal: </a:t>
            </a:r>
            <a:r>
              <a:rPr lang="nn-NO" sz="2000" dirty="0"/>
              <a:t>9590 km</a:t>
            </a:r>
            <a:r>
              <a:rPr lang="nn-NO" sz="2000" baseline="30000" dirty="0"/>
              <a:t>2</a:t>
            </a:r>
            <a:r>
              <a:rPr lang="nb-NO" sz="2000" dirty="0"/>
              <a:t> </a:t>
            </a:r>
          </a:p>
          <a:p>
            <a:r>
              <a:rPr lang="nb-NO" sz="2000" dirty="0" err="1"/>
              <a:t>Innbyggjartal</a:t>
            </a:r>
            <a:r>
              <a:rPr lang="nb-NO" sz="2000" dirty="0"/>
              <a:t>: </a:t>
            </a:r>
            <a:r>
              <a:rPr lang="nb-NO" sz="2000" dirty="0" smtClean="0"/>
              <a:t>32 857</a:t>
            </a:r>
            <a:r>
              <a:rPr lang="nb-NO" sz="2000" dirty="0"/>
              <a:t> (Sogndal </a:t>
            </a:r>
            <a:r>
              <a:rPr lang="nb-NO" sz="2000" dirty="0" smtClean="0"/>
              <a:t>ca. 11000</a:t>
            </a:r>
            <a:r>
              <a:rPr lang="nb-NO" sz="2000" dirty="0"/>
              <a:t>).</a:t>
            </a:r>
          </a:p>
          <a:p>
            <a:r>
              <a:rPr lang="nb-NO" sz="2000" dirty="0"/>
              <a:t>Større </a:t>
            </a:r>
            <a:r>
              <a:rPr lang="nb-NO" sz="2000" dirty="0" err="1"/>
              <a:t>offentlege</a:t>
            </a:r>
            <a:r>
              <a:rPr lang="nb-NO" sz="2000" dirty="0"/>
              <a:t> </a:t>
            </a:r>
            <a:r>
              <a:rPr lang="nb-NO" sz="2000" dirty="0" err="1" smtClean="0"/>
              <a:t>arbeidsgjevarar</a:t>
            </a:r>
            <a:r>
              <a:rPr lang="nb-NO" sz="2000" dirty="0"/>
              <a:t>: </a:t>
            </a:r>
            <a:r>
              <a:rPr lang="nb-NO" sz="2000" dirty="0" smtClean="0"/>
              <a:t>NAV </a:t>
            </a:r>
            <a:r>
              <a:rPr lang="nb-NO" sz="2000" dirty="0" err="1"/>
              <a:t>Økonomiteneste</a:t>
            </a:r>
            <a:r>
              <a:rPr lang="nb-NO" sz="2000" dirty="0"/>
              <a:t>, Statens </a:t>
            </a:r>
            <a:r>
              <a:rPr lang="nb-NO" sz="2000" dirty="0" smtClean="0"/>
              <a:t>vegvesen, </a:t>
            </a:r>
            <a:r>
              <a:rPr lang="nb-NO" sz="2000" dirty="0"/>
              <a:t>Digitaliseringsdirektoratet, </a:t>
            </a:r>
            <a:r>
              <a:rPr lang="nb-NO" sz="2000" dirty="0" smtClean="0"/>
              <a:t>Fylkesmannen</a:t>
            </a:r>
            <a:r>
              <a:rPr lang="nb-NO" sz="2000" dirty="0"/>
              <a:t>, </a:t>
            </a:r>
            <a:r>
              <a:rPr lang="nb-NO" sz="2000" dirty="0" err="1" smtClean="0"/>
              <a:t>høgskulen</a:t>
            </a:r>
            <a:r>
              <a:rPr lang="nb-NO" sz="2000" dirty="0" smtClean="0"/>
              <a:t>, fylkeskommunen og skatteetaten</a:t>
            </a:r>
            <a:r>
              <a:rPr lang="nb-NO" sz="2000" dirty="0"/>
              <a:t>.</a:t>
            </a:r>
          </a:p>
          <a:p>
            <a:r>
              <a:rPr lang="nb-NO" sz="2000" dirty="0" err="1"/>
              <a:t>Sysselset</a:t>
            </a:r>
            <a:r>
              <a:rPr lang="nb-NO" sz="2000" dirty="0"/>
              <a:t>: rundt 2800. </a:t>
            </a:r>
          </a:p>
        </p:txBody>
      </p:sp>
      <p:pic>
        <p:nvPicPr>
          <p:cNvPr id="6" name="Bilde 5" descr="Et bilde som inneholder fjell, utendørs, natur, vann&#10;&#10;Automatisk generert beskrivelse">
            <a:extLst>
              <a:ext uri="{FF2B5EF4-FFF2-40B4-BE49-F238E27FC236}">
                <a16:creationId xmlns:a16="http://schemas.microsoft.com/office/drawing/2014/main" xmlns="" id="{95A67476-D247-8442-9C38-8DB7DEFB3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xmlns="" id="{60EB21C1-780E-D947-B470-8DC8D87D444E}"/>
              </a:ext>
            </a:extLst>
          </p:cNvPr>
          <p:cNvSpPr txBox="1"/>
          <p:nvPr/>
        </p:nvSpPr>
        <p:spPr>
          <a:xfrm>
            <a:off x="11140091" y="6598250"/>
            <a:ext cx="11128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900" dirty="0">
                <a:solidFill>
                  <a:schemeClr val="bg1"/>
                </a:solidFill>
              </a:rPr>
              <a:t>Foto: Håvard Nesbø</a:t>
            </a:r>
          </a:p>
        </p:txBody>
      </p:sp>
    </p:spTree>
    <p:extLst>
      <p:ext uri="{BB962C8B-B14F-4D97-AF65-F5344CB8AC3E}">
        <p14:creationId xmlns:p14="http://schemas.microsoft.com/office/powerpoint/2010/main" val="1157143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kjermbilde, datamaskin&#10;&#10;Automatisk generert beskrivelse">
            <a:extLst>
              <a:ext uri="{FF2B5EF4-FFF2-40B4-BE49-F238E27FC236}">
                <a16:creationId xmlns:a16="http://schemas.microsoft.com/office/drawing/2014/main" xmlns="" id="{55219201-AC31-504F-ADB6-0BE37482C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149" y="1496858"/>
            <a:ext cx="10535974" cy="5106273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527322A2-1600-5F43-B421-1C6A7B7175F5}"/>
              </a:ext>
            </a:extLst>
          </p:cNvPr>
          <p:cNvSpPr/>
          <p:nvPr/>
        </p:nvSpPr>
        <p:spPr>
          <a:xfrm>
            <a:off x="1407932" y="4749799"/>
            <a:ext cx="954268" cy="5724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xmlns="" id="{4EAF3E8C-741D-5748-A819-B4D54C1DA4C0}"/>
              </a:ext>
            </a:extLst>
          </p:cNvPr>
          <p:cNvSpPr txBox="1">
            <a:spLocks/>
          </p:cNvSpPr>
          <p:nvPr/>
        </p:nvSpPr>
        <p:spPr>
          <a:xfrm>
            <a:off x="468149" y="-319595"/>
            <a:ext cx="4382820" cy="2147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dirty="0"/>
              <a:t>Unge innbyggjarar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831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xmlns="" id="{F94AA2BD-2E3F-4B1D-8127-5744B81153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xmlns="" id="{3C29CF1E-5BF7-A14A-8F9A-9E588C93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nn-NO" sz="3400" dirty="0"/>
              <a:t>Studentar på HVL</a:t>
            </a:r>
            <a:endParaRPr lang="nb-NO" sz="34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4BD02261-2DC8-4AA8-9E16-7751AE892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3D752CF2-2291-40B5-B462-C17B174C10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xmlns="" id="{6D217E40-CC13-3240-8C88-7C95A547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b-NO" sz="2000" dirty="0"/>
              <a:t>Høgskulen på Vestlandet (HVL) - </a:t>
            </a:r>
            <a:r>
              <a:rPr lang="nb-NO" sz="2000" dirty="0" err="1"/>
              <a:t>ein</a:t>
            </a:r>
            <a:r>
              <a:rPr lang="nb-NO" sz="2000" dirty="0"/>
              <a:t> av </a:t>
            </a:r>
            <a:r>
              <a:rPr lang="nb-NO" sz="2000" dirty="0" err="1"/>
              <a:t>dei</a:t>
            </a:r>
            <a:r>
              <a:rPr lang="nb-NO" sz="2000" dirty="0"/>
              <a:t> største </a:t>
            </a:r>
            <a:r>
              <a:rPr lang="nb-NO" sz="2000" dirty="0" err="1"/>
              <a:t>utdanningsinstitusjonane</a:t>
            </a:r>
            <a:r>
              <a:rPr lang="nb-NO" sz="2000" dirty="0"/>
              <a:t> i landet.</a:t>
            </a:r>
          </a:p>
          <a:p>
            <a:r>
              <a:rPr lang="nb-NO" sz="2000" dirty="0" err="1"/>
              <a:t>Vestland</a:t>
            </a:r>
            <a:r>
              <a:rPr lang="nb-NO" sz="2000" dirty="0"/>
              <a:t>: </a:t>
            </a:r>
            <a:r>
              <a:rPr lang="nb-NO" sz="2000" dirty="0" smtClean="0"/>
              <a:t>16 000 </a:t>
            </a:r>
            <a:r>
              <a:rPr lang="nb-NO" sz="2000" dirty="0" err="1"/>
              <a:t>studentar</a:t>
            </a:r>
            <a:r>
              <a:rPr lang="nb-NO" sz="2000" dirty="0"/>
              <a:t>.</a:t>
            </a:r>
          </a:p>
          <a:p>
            <a:r>
              <a:rPr lang="nb-NO" sz="2000" dirty="0"/>
              <a:t>Sogndal: 2300 </a:t>
            </a:r>
            <a:r>
              <a:rPr lang="nb-NO" sz="2000" dirty="0" err="1"/>
              <a:t>studentar</a:t>
            </a:r>
            <a:r>
              <a:rPr lang="nb-NO" sz="2000" dirty="0"/>
              <a:t>.</a:t>
            </a:r>
          </a:p>
          <a:p>
            <a:r>
              <a:rPr lang="nb-NO" sz="2000" dirty="0"/>
              <a:t>1/5 av </a:t>
            </a:r>
            <a:r>
              <a:rPr lang="nb-NO" sz="2000" dirty="0" err="1"/>
              <a:t>innbyggjarane</a:t>
            </a:r>
            <a:r>
              <a:rPr lang="nb-NO" sz="2000" dirty="0"/>
              <a:t> i Sogndal kommune er </a:t>
            </a:r>
            <a:r>
              <a:rPr lang="nb-NO" sz="2000" dirty="0" err="1"/>
              <a:t>studentar</a:t>
            </a:r>
            <a:r>
              <a:rPr lang="nb-NO" sz="2000" dirty="0"/>
              <a:t>.</a:t>
            </a:r>
          </a:p>
        </p:txBody>
      </p:sp>
      <p:pic>
        <p:nvPicPr>
          <p:cNvPr id="5" name="Bilde 4" descr="Et bilde som inneholder utendørs, vann, natur, elv&#10;&#10;Automatisk generert beskrivelse">
            <a:extLst>
              <a:ext uri="{FF2B5EF4-FFF2-40B4-BE49-F238E27FC236}">
                <a16:creationId xmlns:a16="http://schemas.microsoft.com/office/drawing/2014/main" xmlns="" id="{AC52F241-08C3-7F46-A501-3FBB1B96B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xmlns="" id="{1CC8B8C1-2849-C342-BEDB-698B9D30E5CD}"/>
              </a:ext>
            </a:extLst>
          </p:cNvPr>
          <p:cNvSpPr txBox="1"/>
          <p:nvPr/>
        </p:nvSpPr>
        <p:spPr>
          <a:xfrm>
            <a:off x="10987824" y="6627168"/>
            <a:ext cx="1204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nb-NO" sz="900" dirty="0"/>
              <a:t>Foto: Pressebilde HVL</a:t>
            </a:r>
          </a:p>
        </p:txBody>
      </p:sp>
    </p:spTree>
    <p:extLst>
      <p:ext uri="{BB962C8B-B14F-4D97-AF65-F5344CB8AC3E}">
        <p14:creationId xmlns:p14="http://schemas.microsoft.com/office/powerpoint/2010/main" val="662917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1871</Words>
  <Application>Microsoft Office PowerPoint</Application>
  <PresentationFormat>Widescreen</PresentationFormat>
  <Paragraphs>286</Paragraphs>
  <Slides>35</Slides>
  <Notes>32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Netto</vt:lpstr>
      <vt:lpstr>Wingdings</vt:lpstr>
      <vt:lpstr>Office-tema</vt:lpstr>
      <vt:lpstr>Innspel Nasjonal transportplan 2022-2033 </vt:lpstr>
      <vt:lpstr>Innhald:</vt:lpstr>
      <vt:lpstr>PowerPoint-presentasjon</vt:lpstr>
      <vt:lpstr>PowerPoint-presentasjon</vt:lpstr>
      <vt:lpstr>Særlege utfordringar</vt:lpstr>
      <vt:lpstr>Sogn regionråd</vt:lpstr>
      <vt:lpstr>Nøkkeltal Sogn:</vt:lpstr>
      <vt:lpstr>PowerPoint-presentasjon</vt:lpstr>
      <vt:lpstr>Studentar på HVL</vt:lpstr>
      <vt:lpstr>Korleis halde på dei unge?</vt:lpstr>
      <vt:lpstr>Vegnettet i Sogn </vt:lpstr>
      <vt:lpstr>Dagens vegstandard:</vt:lpstr>
      <vt:lpstr>PowerPoint-presentasjon</vt:lpstr>
      <vt:lpstr>Skredstatus på våre vegar</vt:lpstr>
      <vt:lpstr>Skredsikringsbehov for riks- og fylkesvegar i Region vest (2019):</vt:lpstr>
      <vt:lpstr>Rassikringsmidlar</vt:lpstr>
      <vt:lpstr>Klimaendringar:</vt:lpstr>
      <vt:lpstr>PowerPoint-presentasjon</vt:lpstr>
      <vt:lpstr>Vikafjell i dag</vt:lpstr>
      <vt:lpstr>Rv 13: Vikafjellstunnelen</vt:lpstr>
      <vt:lpstr>Rv 13 Vikafjellstunnelen - miljøgevinst</vt:lpstr>
      <vt:lpstr>Rv 13 Vikafjellstunnelen - tryggleik</vt:lpstr>
      <vt:lpstr>Sogn regionråd krev:</vt:lpstr>
      <vt:lpstr>PowerPoint-presentasjon</vt:lpstr>
      <vt:lpstr>Rv 52 Bjøberg-Borlaug - samfunnsnytte</vt:lpstr>
      <vt:lpstr>Rv 52 Bjøberg-Borlaug: transport- og eksportrute</vt:lpstr>
      <vt:lpstr>Rv 52 Bjøberg-Borlaug:  Kopling vest-aust</vt:lpstr>
      <vt:lpstr>Rv 52 Hemsedalsfjellet - miljø</vt:lpstr>
      <vt:lpstr>Sogn regionråd krev:</vt:lpstr>
      <vt:lpstr>PowerPoint-presentasjon</vt:lpstr>
      <vt:lpstr>E39 Bogstunnelen-Gaular grense</vt:lpstr>
      <vt:lpstr>E39 Bogstunnelen-Gaular grense</vt:lpstr>
      <vt:lpstr>Sogn regionråd krev:</vt:lpstr>
      <vt:lpstr>Verdiskaping i regionen - nemnde prosjekt vil: </vt:lpstr>
      <vt:lpstr>PowerPoint-presentasjon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Innspel Nasjonal transportplan 2022-2033</dc:title>
  <dc:creator>Astri Knudsen</dc:creator>
  <cp:lastModifiedBy>Karina Nerland</cp:lastModifiedBy>
  <cp:revision>17</cp:revision>
  <dcterms:created xsi:type="dcterms:W3CDTF">2020-06-25T12:15:14Z</dcterms:created>
  <dcterms:modified xsi:type="dcterms:W3CDTF">2020-06-26T11:11:27Z</dcterms:modified>
</cp:coreProperties>
</file>