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18"/>
  </p:notesMasterIdLst>
  <p:sldIdLst>
    <p:sldId id="256" r:id="rId4"/>
    <p:sldId id="257" r:id="rId5"/>
    <p:sldId id="261" r:id="rId6"/>
    <p:sldId id="258" r:id="rId7"/>
    <p:sldId id="259" r:id="rId8"/>
    <p:sldId id="260" r:id="rId9"/>
    <p:sldId id="267" r:id="rId10"/>
    <p:sldId id="263" r:id="rId11"/>
    <p:sldId id="269" r:id="rId12"/>
    <p:sldId id="264" r:id="rId13"/>
    <p:sldId id="265" r:id="rId14"/>
    <p:sldId id="270" r:id="rId15"/>
    <p:sldId id="271" r:id="rId16"/>
    <p:sldId id="272" r:id="rId17"/>
  </p:sldIdLst>
  <p:sldSz cx="12192000" cy="6858000"/>
  <p:notesSz cx="6985000" cy="9271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9249F-5A72-4E4D-B9CD-3E4F776B5270}" type="datetimeFigureOut">
              <a:rPr lang="nn-NO" smtClean="0"/>
              <a:t>14.03.2019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98500" y="4462463"/>
            <a:ext cx="5588000" cy="3649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956050" y="88058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8846F-91B4-4409-867A-6F066DE5274F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650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 err="1" smtClean="0"/>
              <a:t>Hvordan</a:t>
            </a:r>
            <a:r>
              <a:rPr lang="nn-NO" dirty="0" smtClean="0"/>
              <a:t> det </a:t>
            </a:r>
            <a:r>
              <a:rPr lang="nn-NO" dirty="0" err="1" smtClean="0"/>
              <a:t>startet</a:t>
            </a:r>
            <a:endParaRPr lang="nn-NO" dirty="0" smtClean="0"/>
          </a:p>
          <a:p>
            <a:r>
              <a:rPr lang="nn-NO" dirty="0" err="1" smtClean="0"/>
              <a:t>Safe</a:t>
            </a:r>
            <a:r>
              <a:rPr lang="nn-NO" baseline="0" dirty="0" err="1" smtClean="0"/>
              <a:t>Clean</a:t>
            </a:r>
            <a:r>
              <a:rPr lang="nn-NO" baseline="0" dirty="0" smtClean="0"/>
              <a:t> og CSR</a:t>
            </a:r>
            <a:r>
              <a:rPr lang="nn-NO" baseline="0" dirty="0"/>
              <a:t> </a:t>
            </a:r>
            <a:r>
              <a:rPr lang="nn-NO" baseline="0" dirty="0" smtClean="0"/>
              <a:t>Bosse sitt engasjement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9A87C686-CE94-4D29-99E5-4C143A09C662}" type="slidenum">
              <a:rPr lang="nn-NO" smtClean="0">
                <a:solidFill>
                  <a:prstClr val="black"/>
                </a:solidFill>
              </a:rPr>
              <a:pPr defTabSz="914400">
                <a:defRPr/>
              </a:pPr>
              <a:t>12</a:t>
            </a:fld>
            <a:endParaRPr lang="nn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7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1CD07AF0-31E7-4FD8-AA85-9A211D648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="" xmlns:a16="http://schemas.microsoft.com/office/drawing/2014/main" id="{822D80BC-43E4-4BEE-8EB6-94C0D1E70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1D34377E-CDFC-4B95-AB99-13A317FA5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A46118CD-C2FB-4003-969A-E7B9BC19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C9B411E2-C956-413C-9096-A6D54376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592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8F468A66-2AFF-47CE-8E05-9296F6BB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="" xmlns:a16="http://schemas.microsoft.com/office/drawing/2014/main" id="{279C245D-12E5-441F-8F48-2DD01EEF3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64043663-2178-4569-9BBB-EE74D668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3B7A0A89-1EBD-48D1-8A72-17F275BC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896AE3C0-F183-4B0C-981A-BAF1CDD8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573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="" xmlns:a16="http://schemas.microsoft.com/office/drawing/2014/main" id="{FE489D68-1888-407A-901F-7130939D9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="" xmlns:a16="http://schemas.microsoft.com/office/drawing/2014/main" id="{6C8CC34A-15C4-482E-9DD8-D4DE657B6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05963434-A81F-4607-B27E-2759C6D9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7D00218F-2E12-4AEB-B8B8-413493E31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4973CBC4-D963-4D31-B156-D4CFAA89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144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jerstin\AppData\Local\Microsoft\Windows\Temporary Internet Files\Content.Outlook\TRAJCC0X\forsidebilder-1-ny (3)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23392" y="4797153"/>
            <a:ext cx="8160907" cy="74994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23392" y="5661248"/>
            <a:ext cx="8064896" cy="72008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525345"/>
            <a:ext cx="2844800" cy="196131"/>
          </a:xfr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525345"/>
            <a:ext cx="3860800" cy="196131"/>
          </a:xfr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976320" y="6525345"/>
            <a:ext cx="2844800" cy="221109"/>
          </a:xfrm>
        </p:spPr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2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jerstin\AppData\Local\Microsoft\Windows\Temporary Internet Files\Content.Outlook\TRAJCC0X\forsidebilder-2-ny (2)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23392" y="4797153"/>
            <a:ext cx="8160907" cy="74994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23392" y="5661248"/>
            <a:ext cx="8064896" cy="72008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525345"/>
            <a:ext cx="2844800" cy="196131"/>
          </a:xfr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525345"/>
            <a:ext cx="3860800" cy="196131"/>
          </a:xfr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976320" y="6453337"/>
            <a:ext cx="2844800" cy="293117"/>
          </a:xfrm>
        </p:spPr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1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jerstin\AppData\Local\Microsoft\Windows\Temporary Internet Files\Content.Outlook\TRAJCC0X\forsidebilder-3-ny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23392" y="4797153"/>
            <a:ext cx="8160907" cy="74994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23392" y="5661248"/>
            <a:ext cx="8064896" cy="72008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525345"/>
            <a:ext cx="2844800" cy="196131"/>
          </a:xfr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525345"/>
            <a:ext cx="3860800" cy="196131"/>
          </a:xfr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976320" y="6453337"/>
            <a:ext cx="2844800" cy="293117"/>
          </a:xfrm>
        </p:spPr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0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jerstin\AppData\Local\Microsoft\Windows\Temporary Internet Files\Content.Outlook\TRAJCC0X\forsidebilder-4-ny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23392" y="4797153"/>
            <a:ext cx="8160907" cy="74994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23392" y="5661248"/>
            <a:ext cx="8064896" cy="72008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525345"/>
            <a:ext cx="2844800" cy="196131"/>
          </a:xfr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525345"/>
            <a:ext cx="3860800" cy="196131"/>
          </a:xfr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976320" y="6453337"/>
            <a:ext cx="2844800" cy="293117"/>
          </a:xfrm>
        </p:spPr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8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392" y="1124745"/>
            <a:ext cx="10972800" cy="76768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2060849"/>
            <a:ext cx="10972800" cy="374441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09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392" y="4406901"/>
            <a:ext cx="10945216" cy="1362075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392" y="2906713"/>
            <a:ext cx="1094521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7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E95BD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844825"/>
            <a:ext cx="5384800" cy="40324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844825"/>
            <a:ext cx="5384800" cy="40324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13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392" y="1916832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636912"/>
            <a:ext cx="5386917" cy="324036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2012" y="1916832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636912"/>
            <a:ext cx="5389033" cy="324036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52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0574EFBD-6579-4CDC-A8AE-64DCF114F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7A5E9C71-93A4-48AB-B756-1C6C2ED28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FC27EE38-41FB-490A-A222-19FC83CC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F8DF37BA-8B58-4FFF-8512-3C8CD4CF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5C6014FE-93EB-476D-A0FE-4A156D6B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4416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01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7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393" y="1340768"/>
            <a:ext cx="4011084" cy="8020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340769"/>
            <a:ext cx="6815667" cy="4536504"/>
          </a:xfrm>
        </p:spPr>
        <p:txBody>
          <a:bodyPr/>
          <a:lstStyle>
            <a:lvl1pPr>
              <a:defRPr sz="2400">
                <a:solidFill>
                  <a:srgbClr val="1E95BD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2204865"/>
            <a:ext cx="4011084" cy="36724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60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392" y="4797152"/>
            <a:ext cx="950505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23392" y="1268761"/>
            <a:ext cx="9505056" cy="35308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3392" y="5373216"/>
            <a:ext cx="9505056" cy="5819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12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62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80309" y="1052736"/>
            <a:ext cx="2743200" cy="4882554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052736"/>
            <a:ext cx="8026400" cy="4824537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8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327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9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824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62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C0DF9127-F530-406C-9A25-7EE022FF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CE247790-C7DF-4F83-AABE-EC2ED3E6D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CBAA4F15-2415-4C8B-851B-C87009628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818A4709-BE7F-4F8A-9122-2A370BC9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D8A62C2A-6144-4602-8C39-F7A959EF4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606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768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854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85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756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6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64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029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782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77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586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8FE69A9C-7F4B-4868-B686-B80DDEF3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15F28CCB-A993-4B7C-B975-430758E89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="" xmlns:a16="http://schemas.microsoft.com/office/drawing/2014/main" id="{561D9891-1F37-442D-887C-D5FE54EE2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="" xmlns:a16="http://schemas.microsoft.com/office/drawing/2014/main" id="{B99E7A0F-A16D-4D89-A57A-759589CE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="" xmlns:a16="http://schemas.microsoft.com/office/drawing/2014/main" id="{0849E3AF-7447-4370-83E1-2857D199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="" xmlns:a16="http://schemas.microsoft.com/office/drawing/2014/main" id="{243C8231-F32F-4B5D-8C33-A6B42EE6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4838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074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685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4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D5C5BF76-A8BD-4ECA-A85C-23A4E6587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9FE9E053-0EA5-47D1-96C1-4E7EA3885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="" xmlns:a16="http://schemas.microsoft.com/office/drawing/2014/main" id="{8AEFDA00-C3F7-49AC-9C48-D3A357E42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890FD7AC-BF73-4F27-A787-33BE387A7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="" xmlns:a16="http://schemas.microsoft.com/office/drawing/2014/main" id="{25BDDBB9-60A0-44A4-85E5-989C02C89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B66B6D6E-9892-46CA-9F47-02A68134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="" xmlns:a16="http://schemas.microsoft.com/office/drawing/2014/main" id="{C8208948-C24D-4689-AE0D-01B3C73C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="" xmlns:a16="http://schemas.microsoft.com/office/drawing/2014/main" id="{8190B322-CEEC-450A-9173-8CA5E55D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33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3C462F9-3354-4280-9F7E-1CD8574BB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="" xmlns:a16="http://schemas.microsoft.com/office/drawing/2014/main" id="{67336893-FC3F-4CC6-A885-AC662BB3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="" xmlns:a16="http://schemas.microsoft.com/office/drawing/2014/main" id="{470495FC-786F-4632-9415-85ECFADB1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="" xmlns:a16="http://schemas.microsoft.com/office/drawing/2014/main" id="{1BF0F701-0C00-4982-837E-295383D6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002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="" xmlns:a16="http://schemas.microsoft.com/office/drawing/2014/main" id="{66FE933C-6541-4046-B841-DCB39213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="" xmlns:a16="http://schemas.microsoft.com/office/drawing/2014/main" id="{FEE69F32-6199-41A9-AF1E-11599F7C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="" xmlns:a16="http://schemas.microsoft.com/office/drawing/2014/main" id="{C4B35BAE-0996-4FB8-9BD3-1D92CB44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826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99A3D348-9902-4E1A-9165-81AE9508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D05EE04F-9EDF-4E60-9AC7-427EA01E1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="" xmlns:a16="http://schemas.microsoft.com/office/drawing/2014/main" id="{61AD63A5-DA9B-4B4B-802A-265B5E779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="" xmlns:a16="http://schemas.microsoft.com/office/drawing/2014/main" id="{0C2FF4A5-4E86-417C-9B4D-1F66F9E8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="" xmlns:a16="http://schemas.microsoft.com/office/drawing/2014/main" id="{2F106949-AE04-48F1-835C-B49431A1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="" xmlns:a16="http://schemas.microsoft.com/office/drawing/2014/main" id="{1AE4323F-6A4D-4D0D-8410-1B0758C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631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7EC34C80-76F6-4078-8D6F-FF888F319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="" xmlns:a16="http://schemas.microsoft.com/office/drawing/2014/main" id="{9EC4EBE8-D51E-406A-AA8E-3CEF30C0E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="" xmlns:a16="http://schemas.microsoft.com/office/drawing/2014/main" id="{F008188B-D5A1-43CA-92BA-973F1C4A6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="" xmlns:a16="http://schemas.microsoft.com/office/drawing/2014/main" id="{71B4163B-7BEF-41B9-B271-247AFE5DA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="" xmlns:a16="http://schemas.microsoft.com/office/drawing/2014/main" id="{1B53FA29-1538-4CAF-B8F5-76E5F4E5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="" xmlns:a16="http://schemas.microsoft.com/office/drawing/2014/main" id="{2E42D7D2-207C-41C3-B1B9-0F60128E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58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="" xmlns:a16="http://schemas.microsoft.com/office/drawing/2014/main" id="{B0A71195-980B-45AC-A1A1-404122EC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25CB7BE9-C583-4409-8AF2-B4F25EE2B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250141E8-4609-4E07-9B2C-5F540710A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3A600-C3F4-413A-8C2F-C6635B0EEDCE}" type="datetimeFigureOut">
              <a:rPr lang="nb-NO" smtClean="0"/>
              <a:t>14.03.2019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CE0CABD5-A90B-49E3-8910-AE39B5364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488CE9AC-A8C7-4D91-8649-939C77AC2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DAE2F-73E5-4286-B920-AC7465E631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301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980729"/>
            <a:ext cx="10972800" cy="767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844825"/>
            <a:ext cx="109728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561689"/>
            <a:ext cx="2844800" cy="159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/>
            <a:fld id="{23269F07-AFB0-422B-91F9-A6C9CB0A155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457200"/>
              <a:t>14.03.2019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561689"/>
            <a:ext cx="3860800" cy="159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/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561689"/>
            <a:ext cx="2844800" cy="159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20C9EF5-7C34-49C5-88ED-0382EE1C2D08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3" name="Picture 3" descr="C:\Users\Kjerstin\AppData\Local\Microsoft\Windows\Temporary Internet Files\Content.Outlook\TRAJCC0X\topp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" y="345808"/>
            <a:ext cx="12190477" cy="6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jerstin\AppData\Local\Microsoft\Windows\Temporary Internet Files\Content.Outlook\TRAJCC0X\bunntekst (2)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/>
          <a:stretch/>
        </p:blipFill>
        <p:spPr bwMode="auto">
          <a:xfrm>
            <a:off x="609600" y="5517232"/>
            <a:ext cx="11055019" cy="86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2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1E94BD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3/14/2019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5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hyperlink" Target="Bosse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jobbloop.no/" TargetMode="Externa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2.jpe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D8B5556D-6A95-4883-B823-7571F906A3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="" xmlns:a16="http://schemas.microsoft.com/office/drawing/2014/main" id="{3A629AD1-8FE7-472F-946D-4CA951CA50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del1">
            <a:hlinkClick r:id="" action="ppaction://media"/>
            <a:extLst>
              <a:ext uri="{FF2B5EF4-FFF2-40B4-BE49-F238E27FC236}">
                <a16:creationId xmlns="" xmlns:a16="http://schemas.microsoft.com/office/drawing/2014/main" id="{6F253173-AD41-4DEC-9AB0-289B8BBCD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155119" y="6113664"/>
            <a:ext cx="2702381" cy="646331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industriLOOP HØYANGER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  <p:sp>
        <p:nvSpPr>
          <p:cNvPr id="7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7095754" y="6557680"/>
            <a:ext cx="5022768" cy="276999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May Britt Torsnes  -  HR Manager   -  Nyrstar Høyanger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 -  industriLOOP 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9">
            <a:hlinkClick r:id="" action="ppaction://media"/>
            <a:extLst>
              <a:ext uri="{FF2B5EF4-FFF2-40B4-BE49-F238E27FC236}">
                <a16:creationId xmlns="" xmlns:a16="http://schemas.microsoft.com/office/drawing/2014/main" id="{90E94B88-AA54-4B09-B1CC-D3F74D362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  <p:sp>
        <p:nvSpPr>
          <p:cNvPr id="6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0" y="5103029"/>
            <a:ext cx="4841421" cy="175432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KVA GIR DET MEG?</a:t>
            </a: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Ser raskt positiv mestring hjå ungdomen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Bruke </a:t>
            </a:r>
            <a:r>
              <a:rPr lang="en-US" dirty="0">
                <a:solidFill>
                  <a:schemeClr val="bg1"/>
                </a:solidFill>
              </a:rPr>
              <a:t>min </a:t>
            </a:r>
            <a:r>
              <a:rPr lang="en-US" dirty="0" smtClean="0">
                <a:solidFill>
                  <a:schemeClr val="bg1"/>
                </a:solidFill>
              </a:rPr>
              <a:t>kompetanse/vise rausheit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Samhold og </a:t>
            </a:r>
            <a:r>
              <a:rPr lang="en-US" dirty="0" smtClean="0">
                <a:solidFill>
                  <a:schemeClr val="bg1"/>
                </a:solidFill>
              </a:rPr>
              <a:t>stoltheit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Bedre arbeidsmiljø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10">
            <a:hlinkClick r:id="" action="ppaction://media"/>
            <a:extLst>
              <a:ext uri="{FF2B5EF4-FFF2-40B4-BE49-F238E27FC236}">
                <a16:creationId xmlns="" xmlns:a16="http://schemas.microsoft.com/office/drawing/2014/main" id="{349993A9-4CD4-4E3C-9B75-AB66C45D0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-1" y="4980622"/>
            <a:ext cx="6985433" cy="175432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GODE RESULTAT</a:t>
            </a: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12 – 16 ungdommar gjennom 4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Status idag; 2 høgskule/3 fast jobb/2 </a:t>
            </a:r>
            <a:r>
              <a:rPr lang="en-US" dirty="0" err="1" smtClean="0">
                <a:solidFill>
                  <a:schemeClr val="bg1"/>
                </a:solidFill>
              </a:rPr>
              <a:t>lærlingar</a:t>
            </a:r>
            <a:r>
              <a:rPr lang="en-US" dirty="0" smtClean="0">
                <a:solidFill>
                  <a:schemeClr val="bg1"/>
                </a:solidFill>
              </a:rPr>
              <a:t>/2 </a:t>
            </a:r>
            <a:r>
              <a:rPr lang="en-US" dirty="0" err="1" smtClean="0">
                <a:solidFill>
                  <a:schemeClr val="bg1"/>
                </a:solidFill>
              </a:rPr>
              <a:t>sommarjobb</a:t>
            </a:r>
            <a:r>
              <a:rPr lang="en-US" dirty="0" smtClean="0">
                <a:solidFill>
                  <a:schemeClr val="bg1"/>
                </a:solidFill>
              </a:rPr>
              <a:t>/3 i </a:t>
            </a:r>
            <a:r>
              <a:rPr lang="en-US" dirty="0" err="1" smtClean="0">
                <a:solidFill>
                  <a:schemeClr val="bg1"/>
                </a:solidFill>
              </a:rPr>
              <a:t>LOOP’en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Klar for å skape nye muligheter for ungdom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Klar for </a:t>
            </a:r>
            <a:r>
              <a:rPr lang="en-US" dirty="0" err="1" smtClean="0">
                <a:solidFill>
                  <a:schemeClr val="bg1"/>
                </a:solidFill>
              </a:rPr>
              <a:t>neste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runde</a:t>
            </a:r>
            <a:r>
              <a:rPr lang="en-US" dirty="0" smtClean="0">
                <a:solidFill>
                  <a:schemeClr val="bg1"/>
                </a:solidFill>
              </a:rPr>
              <a:t> med </a:t>
            </a:r>
            <a:r>
              <a:rPr lang="en-US" dirty="0" err="1" smtClean="0">
                <a:solidFill>
                  <a:schemeClr val="bg1"/>
                </a:solidFill>
              </a:rPr>
              <a:t>IndustriLOOP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 smtClean="0"/>
              <a:t>Bilde av </a:t>
            </a:r>
            <a:r>
              <a:rPr lang="nn-NO" dirty="0" err="1" smtClean="0"/>
              <a:t>safeclean</a:t>
            </a:r>
            <a:endParaRPr lang="nn-NO" dirty="0"/>
          </a:p>
        </p:txBody>
      </p:sp>
      <p:pic>
        <p:nvPicPr>
          <p:cNvPr id="4" name="Bilde 3" descr="Untitled-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240704" y="1406296"/>
            <a:ext cx="11449272" cy="5451705"/>
          </a:xfrm>
          <a:prstGeom prst="rect">
            <a:avLst/>
          </a:prstGeom>
        </p:spPr>
      </p:pic>
      <p:pic>
        <p:nvPicPr>
          <p:cNvPr id="5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6634" r="6553" b="5299"/>
          <a:stretch/>
        </p:blipFill>
        <p:spPr bwMode="auto">
          <a:xfrm>
            <a:off x="7900900" y="13275"/>
            <a:ext cx="2758965" cy="222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1775520" y="353561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sz="24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Viss ikkje vi som lokalt næringsliv kan stille opp for ungdommen – kven skal då ta ansvar?</a:t>
            </a:r>
            <a:endParaRPr lang="nn-NO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37783" y="1117214"/>
            <a:ext cx="6241816" cy="1371600"/>
          </a:xfrm>
        </p:spPr>
        <p:txBody>
          <a:bodyPr/>
          <a:lstStyle/>
          <a:p>
            <a:r>
              <a:rPr lang="nb-NO" dirty="0" err="1" smtClean="0"/>
              <a:t>JobbLoop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37783" y="3255432"/>
            <a:ext cx="6241816" cy="2561168"/>
          </a:xfrm>
        </p:spPr>
        <p:txBody>
          <a:bodyPr>
            <a:normAutofit fontScale="25000" lnSpcReduction="20000"/>
          </a:bodyPr>
          <a:lstStyle/>
          <a:p>
            <a:r>
              <a:rPr lang="nb-NO" sz="5600" b="1" dirty="0">
                <a:latin typeface="Arial" panose="020B0604020202020204" pitchFamily="34" charset="0"/>
                <a:cs typeface="Arial" panose="020B0604020202020204" pitchFamily="34" charset="0"/>
              </a:rPr>
              <a:t>Begrepsavklaring</a:t>
            </a:r>
            <a:endParaRPr lang="nb-NO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b-NO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JobLoop</a:t>
            </a:r>
            <a:r>
              <a:rPr lang="nb-NO" sz="5600" b="1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nb-NO" sz="5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- Ideelt </a:t>
            </a:r>
            <a:r>
              <a:rPr lang="nb-NO" sz="5600" dirty="0">
                <a:latin typeface="Arial" panose="020B0604020202020204" pitchFamily="34" charset="0"/>
                <a:cs typeface="Arial" panose="020B0604020202020204" pitchFamily="34" charset="0"/>
              </a:rPr>
              <a:t>aksjeselskap og sosial entreprenør som arbeider for bedre inkludering i </a:t>
            </a:r>
            <a:r>
              <a:rPr lang="nb-NO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arbeidslivet</a:t>
            </a:r>
            <a:endParaRPr lang="nb-NO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b-NO" sz="5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JobbLoopmodellen</a:t>
            </a:r>
            <a:r>
              <a:rPr lang="nb-NO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 - 3 </a:t>
            </a:r>
            <a:r>
              <a:rPr lang="nb-NO" sz="5600" dirty="0">
                <a:latin typeface="Arial" panose="020B0604020202020204" pitchFamily="34" charset="0"/>
                <a:cs typeface="Arial" panose="020B0604020202020204" pitchFamily="34" charset="0"/>
              </a:rPr>
              <a:t>arbeidsgivere som samarbeider om å kvalifisere 3 deltakere som er utenfor arbeid og skole i en felles </a:t>
            </a:r>
            <a:r>
              <a:rPr lang="nb-NO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Loop </a:t>
            </a:r>
            <a:r>
              <a:rPr lang="nb-NO" sz="5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b-NO" sz="5600" dirty="0" err="1">
                <a:latin typeface="Arial" panose="020B0604020202020204" pitchFamily="34" charset="0"/>
                <a:cs typeface="Arial" panose="020B0604020202020204" pitchFamily="34" charset="0"/>
              </a:rPr>
              <a:t>JobLoopmetodikk</a:t>
            </a:r>
            <a:r>
              <a:rPr lang="nb-NO" sz="5600" dirty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</a:p>
          <a:p>
            <a:pPr lvl="0"/>
            <a:r>
              <a:rPr lang="nb-NO" sz="5600" b="1" smtClean="0">
                <a:latin typeface="Arial" panose="020B0604020202020204" pitchFamily="34" charset="0"/>
                <a:cs typeface="Arial" panose="020B0604020202020204" pitchFamily="34" charset="0"/>
              </a:rPr>
              <a:t>JobbLoopkonseptet</a:t>
            </a:r>
            <a:r>
              <a:rPr lang="nb-NO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 - Organisering </a:t>
            </a:r>
            <a:r>
              <a:rPr lang="nb-NO" sz="5600" dirty="0">
                <a:latin typeface="Arial" panose="020B0604020202020204" pitchFamily="34" charset="0"/>
                <a:cs typeface="Arial" panose="020B0604020202020204" pitchFamily="34" charset="0"/>
              </a:rPr>
              <a:t>og ledelse av lokale partnerskap for realisering av lokale </a:t>
            </a:r>
            <a:r>
              <a:rPr lang="nb-NO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inkluderingsdugnader</a:t>
            </a:r>
            <a:endParaRPr lang="nb-NO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5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nb-NO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5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https://jobbloop.no/</a:t>
            </a:r>
            <a:r>
              <a:rPr lang="nb-NO" sz="5600" dirty="0">
                <a:latin typeface="Arial" panose="020B0604020202020204" pitchFamily="34" charset="0"/>
                <a:cs typeface="Arial" panose="020B0604020202020204" pitchFamily="34" charset="0"/>
              </a:rPr>
              <a:t> (noe ufullstendig og ikke oppdatert nettside)</a:t>
            </a:r>
          </a:p>
          <a:p>
            <a:r>
              <a:rPr lang="nb-NO" sz="43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646545"/>
            <a:ext cx="4673600" cy="55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Innovasjonssamarbeid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81" y="982663"/>
            <a:ext cx="4188039" cy="4892675"/>
          </a:xfr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err="1" smtClean="0"/>
              <a:t>MiA</a:t>
            </a:r>
            <a:r>
              <a:rPr lang="nb-NO" dirty="0" smtClean="0"/>
              <a:t> + </a:t>
            </a:r>
            <a:r>
              <a:rPr lang="nb-NO" dirty="0" err="1" smtClean="0"/>
              <a:t>JobbLoop</a:t>
            </a:r>
            <a:endParaRPr lang="nb-NO" dirty="0" smtClean="0"/>
          </a:p>
          <a:p>
            <a:r>
              <a:rPr lang="nb-NO" dirty="0" smtClean="0"/>
              <a:t>Dokker + </a:t>
            </a:r>
            <a:r>
              <a:rPr lang="nb-NO" dirty="0" err="1" smtClean="0"/>
              <a:t>JobbLoop</a:t>
            </a:r>
            <a:endParaRPr lang="nb-NO" dirty="0" smtClean="0"/>
          </a:p>
          <a:p>
            <a:r>
              <a:rPr lang="nb-NO" dirty="0" smtClean="0"/>
              <a:t>Helt Med + </a:t>
            </a:r>
            <a:r>
              <a:rPr lang="nb-NO" dirty="0" err="1" smtClean="0"/>
              <a:t>JobbLoop</a:t>
            </a:r>
            <a:endParaRPr lang="nb-NO" dirty="0" smtClean="0"/>
          </a:p>
          <a:p>
            <a:r>
              <a:rPr lang="nb-NO" dirty="0" err="1" smtClean="0"/>
              <a:t>Spillverket</a:t>
            </a:r>
            <a:r>
              <a:rPr lang="nb-NO" dirty="0" smtClean="0"/>
              <a:t> + </a:t>
            </a:r>
            <a:r>
              <a:rPr lang="nb-NO" dirty="0" err="1" smtClean="0"/>
              <a:t>JobbLoop</a:t>
            </a:r>
            <a:endParaRPr lang="nb-NO" dirty="0" smtClean="0"/>
          </a:p>
          <a:p>
            <a:r>
              <a:rPr lang="nb-NO" dirty="0" smtClean="0"/>
              <a:t>Sosiale entreprenører bidrar til verdiskaping!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26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2">
            <a:hlinkClick r:id="" action="ppaction://media"/>
            <a:extLst>
              <a:ext uri="{FF2B5EF4-FFF2-40B4-BE49-F238E27FC236}">
                <a16:creationId xmlns="" xmlns:a16="http://schemas.microsoft.com/office/drawing/2014/main" id="{27DF471F-DE48-48A0-92D8-5B0A006F0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81643" y="5075215"/>
            <a:ext cx="4318907" cy="1754326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industriLOOP HØYANGER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Hydro, Safeclean og Nyrstar Høyanger AS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5. året med industriLOOP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228600"/>
            <a:ext cx="2234640" cy="12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6">
            <a:hlinkClick r:id="" action="ppaction://media"/>
            <a:extLst>
              <a:ext uri="{FF2B5EF4-FFF2-40B4-BE49-F238E27FC236}">
                <a16:creationId xmlns="" xmlns:a16="http://schemas.microsoft.com/office/drawing/2014/main" id="{D451C922-39B5-4623-AFDD-9B6958EFA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89808" y="4907143"/>
            <a:ext cx="4784271" cy="1754326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industriLOOP </a:t>
            </a:r>
            <a:r>
              <a:rPr lang="en-US" dirty="0" smtClean="0">
                <a:solidFill>
                  <a:schemeClr val="bg1"/>
                </a:solidFill>
              </a:rPr>
              <a:t>HØYANGER</a:t>
            </a: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Tro mot den enkle modellen;</a:t>
            </a:r>
          </a:p>
          <a:p>
            <a:r>
              <a:rPr lang="en-US" dirty="0">
                <a:solidFill>
                  <a:schemeClr val="bg1"/>
                </a:solidFill>
              </a:rPr>
              <a:t>	- tre ungdomar, tre bedrifter – eit år!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Mål – skule/ læreplass/jobb 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3">
            <a:hlinkClick r:id="" action="ppaction://media"/>
            <a:extLst>
              <a:ext uri="{FF2B5EF4-FFF2-40B4-BE49-F238E27FC236}">
                <a16:creationId xmlns="" xmlns:a16="http://schemas.microsoft.com/office/drawing/2014/main" id="{F0AD3D85-94E9-4F01-A243-E06F880F4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0" y="5657671"/>
            <a:ext cx="5089833" cy="1200329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Kva betyr LOOP for Nyrstar Høyanger?</a:t>
            </a: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Bedriftskultur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inkludering</a:t>
            </a: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Stoltheit/muligheiter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Gir meining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4">
            <a:hlinkClick r:id="" action="ppaction://media"/>
            <a:extLst>
              <a:ext uri="{FF2B5EF4-FFF2-40B4-BE49-F238E27FC236}">
                <a16:creationId xmlns="" xmlns:a16="http://schemas.microsoft.com/office/drawing/2014/main" id="{800F010A-250A-4BA3-A1F7-BCBD95209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0" y="5380672"/>
            <a:ext cx="4090308" cy="1477328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Kva betyr LOOP </a:t>
            </a:r>
            <a:r>
              <a:rPr lang="en-US" dirty="0">
                <a:solidFill>
                  <a:schemeClr val="bg1"/>
                </a:solidFill>
              </a:rPr>
              <a:t>for Nyrstar </a:t>
            </a:r>
            <a:r>
              <a:rPr lang="en-US" dirty="0" smtClean="0">
                <a:solidFill>
                  <a:schemeClr val="bg1"/>
                </a:solidFill>
              </a:rPr>
              <a:t>Høyanger?</a:t>
            </a: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Gode </a:t>
            </a:r>
            <a:r>
              <a:rPr lang="en-US" dirty="0">
                <a:solidFill>
                  <a:schemeClr val="bg1"/>
                </a:solidFill>
              </a:rPr>
              <a:t>samarbeidsmuligheiter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Positivt arbeidsmiljø</a:t>
            </a:r>
            <a:endParaRPr lang="nb-NO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5">
            <a:hlinkClick r:id="" action="ppaction://media"/>
            <a:extLst>
              <a:ext uri="{FF2B5EF4-FFF2-40B4-BE49-F238E27FC236}">
                <a16:creationId xmlns="" xmlns:a16="http://schemas.microsoft.com/office/drawing/2014/main" id="{26CDF372-FB64-44F5-8F67-CA736AA44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0" y="5177736"/>
            <a:ext cx="4041323" cy="1477328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LOKALSAMFUNNET</a:t>
            </a:r>
            <a:endParaRPr lang="nb-NO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Samarbeid mellom bedriftene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Deler kunnskap og erfaringar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Stoltheit/omdømme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7">
            <a:hlinkClick r:id="" action="ppaction://media"/>
            <a:extLst>
              <a:ext uri="{FF2B5EF4-FFF2-40B4-BE49-F238E27FC236}">
                <a16:creationId xmlns="" xmlns:a16="http://schemas.microsoft.com/office/drawing/2014/main" id="{A37885FF-AAB9-4CD5-A4E7-AFB7F94D22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81643" y="5381667"/>
            <a:ext cx="4090307" cy="1754326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UNGDOMEN/KANDIDATEN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Bli valgt – tryggheit i gruppeintervju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Være ein del av eit team/kollegaer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Erfaring frå tre bedrifter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0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8">
            <a:hlinkClick r:id="" action="ppaction://media"/>
            <a:extLst>
              <a:ext uri="{FF2B5EF4-FFF2-40B4-BE49-F238E27FC236}">
                <a16:creationId xmlns="" xmlns:a16="http://schemas.microsoft.com/office/drawing/2014/main" id="{D06297CF-80D1-4F61-B5D2-D9398DD36A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1" y="5657671"/>
            <a:ext cx="3208564" cy="120032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UNGDOMEN/KANDIDATEN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Lære arbeidslivet spelereglar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Eigen mentor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7">
            <a:hlinkClick r:id="" action="ppaction://media"/>
            <a:extLst>
              <a:ext uri="{FF2B5EF4-FFF2-40B4-BE49-F238E27FC236}">
                <a16:creationId xmlns="" xmlns:a16="http://schemas.microsoft.com/office/drawing/2014/main" id="{A37885FF-AAB9-4CD5-A4E7-AFB7F94D22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90" y="0"/>
            <a:ext cx="2234640" cy="1223769"/>
          </a:xfrm>
          <a:prstGeom prst="rect">
            <a:avLst/>
          </a:prstGeom>
        </p:spPr>
      </p:pic>
      <p:sp>
        <p:nvSpPr>
          <p:cNvPr id="7" name="TekstSylinder 4">
            <a:extLst>
              <a:ext uri="{FF2B5EF4-FFF2-40B4-BE49-F238E27FC236}">
                <a16:creationId xmlns="" xmlns:a16="http://schemas.microsoft.com/office/drawing/2014/main" id="{B395106C-CD6B-4180-9F75-423055EA3C28}"/>
              </a:ext>
            </a:extLst>
          </p:cNvPr>
          <p:cNvSpPr txBox="1"/>
          <p:nvPr/>
        </p:nvSpPr>
        <p:spPr>
          <a:xfrm>
            <a:off x="473529" y="1533758"/>
            <a:ext cx="3028949" cy="5078313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STOLTHEIT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Nynorsk!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“Snille kollegaer”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“Arbeide i fleire bedrifter”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“Jobber på Hydro”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“Tar lappen”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år gode referanser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på CV’en”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“Kjente fort at det ikkje var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ok å stå utanfor”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8543" y="6503974"/>
            <a:ext cx="1347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Foto BT</a:t>
            </a:r>
            <a:endParaRPr lang="nb-NO" sz="1200" b="1" dirty="0"/>
          </a:p>
        </p:txBody>
      </p:sp>
      <p:pic>
        <p:nvPicPr>
          <p:cNvPr id="1027" name="Picture 3" descr="C:\Users\torsnesm22\Pictures\thumbnail_IMG_20190306_084004_4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08" y="1533758"/>
            <a:ext cx="3684950" cy="4970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rsnesm22\Pictures\thumbnail_IMG_20190306_085916_5.jp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49" y="1533758"/>
            <a:ext cx="3947427" cy="5324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5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l ppt jobbstrategien_bokmål">
  <a:themeElements>
    <a:clrScheme name="NAV">
      <a:dk1>
        <a:sysClr val="windowText" lastClr="000000"/>
      </a:dk1>
      <a:lt1>
        <a:sysClr val="window" lastClr="FFFFFF"/>
      </a:lt1>
      <a:dk2>
        <a:srgbClr val="1E95BD"/>
      </a:dk2>
      <a:lt2>
        <a:srgbClr val="EEECE1"/>
      </a:lt2>
      <a:accent1>
        <a:srgbClr val="1E95BD"/>
      </a:accent1>
      <a:accent2>
        <a:srgbClr val="1E95BD"/>
      </a:accent2>
      <a:accent3>
        <a:srgbClr val="1E95BD"/>
      </a:accent3>
      <a:accent4>
        <a:srgbClr val="1E95BD"/>
      </a:accent4>
      <a:accent5>
        <a:srgbClr val="4BACC6"/>
      </a:accent5>
      <a:accent6>
        <a:srgbClr val="1E95BD"/>
      </a:accent6>
      <a:hlink>
        <a:srgbClr val="1E95BD"/>
      </a:hlink>
      <a:folHlink>
        <a:srgbClr val="1E95B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sk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4607</TotalTime>
  <Words>292</Words>
  <Application>Microsoft Office PowerPoint</Application>
  <PresentationFormat>Widescreen</PresentationFormat>
  <Paragraphs>82</Paragraphs>
  <Slides>14</Slides>
  <Notes>1</Notes>
  <HiddenSlides>0</HiddenSlides>
  <MMClips>11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Garamond</vt:lpstr>
      <vt:lpstr>Office-tema</vt:lpstr>
      <vt:lpstr>Mal ppt jobbstrategien_bokmål</vt:lpstr>
      <vt:lpstr>Organisk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JobbLoop</vt:lpstr>
      <vt:lpstr>Innovasjonssamarbeid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Isak Menes</dc:creator>
  <cp:lastModifiedBy>Karina Nerland</cp:lastModifiedBy>
  <cp:revision>50</cp:revision>
  <cp:lastPrinted>2018-04-23T13:25:52Z</cp:lastPrinted>
  <dcterms:created xsi:type="dcterms:W3CDTF">2018-04-17T11:12:35Z</dcterms:created>
  <dcterms:modified xsi:type="dcterms:W3CDTF">2019-03-14T12:07:23Z</dcterms:modified>
</cp:coreProperties>
</file>